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3" r:id="rId2"/>
    <p:sldId id="277" r:id="rId3"/>
    <p:sldId id="278" r:id="rId4"/>
    <p:sldId id="28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9AF10-C7B5-4329-9B36-CF3C350F9F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1737843-6428-409B-BA21-88A8968A5E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72A289F-E81A-4A77-93E4-1441ED30BD26}"/>
              </a:ext>
            </a:extLst>
          </p:cNvPr>
          <p:cNvSpPr>
            <a:spLocks noGrp="1"/>
          </p:cNvSpPr>
          <p:nvPr>
            <p:ph type="dt" sz="half" idx="10"/>
          </p:nvPr>
        </p:nvSpPr>
        <p:spPr/>
        <p:txBody>
          <a:bodyPr/>
          <a:lstStyle/>
          <a:p>
            <a:fld id="{9E1CA979-04A9-47A7-92D9-69AEB169C149}" type="datetimeFigureOut">
              <a:rPr lang="en-GB" smtClean="0"/>
              <a:t>12/07/2020</a:t>
            </a:fld>
            <a:endParaRPr lang="en-GB" dirty="0"/>
          </a:p>
        </p:txBody>
      </p:sp>
      <p:sp>
        <p:nvSpPr>
          <p:cNvPr id="5" name="Footer Placeholder 4">
            <a:extLst>
              <a:ext uri="{FF2B5EF4-FFF2-40B4-BE49-F238E27FC236}">
                <a16:creationId xmlns:a16="http://schemas.microsoft.com/office/drawing/2014/main" id="{B2C849A3-00C2-4BD1-B3FA-505C4AB97EC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056DE5F-7173-480B-9AA7-419AB349A430}"/>
              </a:ext>
            </a:extLst>
          </p:cNvPr>
          <p:cNvSpPr>
            <a:spLocks noGrp="1"/>
          </p:cNvSpPr>
          <p:nvPr>
            <p:ph type="sldNum" sz="quarter" idx="12"/>
          </p:nvPr>
        </p:nvSpPr>
        <p:spPr/>
        <p:txBody>
          <a:bodyPr/>
          <a:lstStyle/>
          <a:p>
            <a:fld id="{0C445C60-196B-4B0F-A176-0DF543B17A83}" type="slidenum">
              <a:rPr lang="en-GB" smtClean="0"/>
              <a:t>‹#›</a:t>
            </a:fld>
            <a:endParaRPr lang="en-GB" dirty="0"/>
          </a:p>
        </p:txBody>
      </p:sp>
    </p:spTree>
    <p:extLst>
      <p:ext uri="{BB962C8B-B14F-4D97-AF65-F5344CB8AC3E}">
        <p14:creationId xmlns:p14="http://schemas.microsoft.com/office/powerpoint/2010/main" val="3152701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4921F-3E1D-4856-A4C9-09CB2695577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3F4F0B0-8910-4652-8F39-4D337A0A51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4927483-64AC-46DD-9AB3-70CEF6C64549}"/>
              </a:ext>
            </a:extLst>
          </p:cNvPr>
          <p:cNvSpPr>
            <a:spLocks noGrp="1"/>
          </p:cNvSpPr>
          <p:nvPr>
            <p:ph type="dt" sz="half" idx="10"/>
          </p:nvPr>
        </p:nvSpPr>
        <p:spPr/>
        <p:txBody>
          <a:bodyPr/>
          <a:lstStyle/>
          <a:p>
            <a:fld id="{9E1CA979-04A9-47A7-92D9-69AEB169C149}" type="datetimeFigureOut">
              <a:rPr lang="en-GB" smtClean="0"/>
              <a:t>12/07/2020</a:t>
            </a:fld>
            <a:endParaRPr lang="en-GB" dirty="0"/>
          </a:p>
        </p:txBody>
      </p:sp>
      <p:sp>
        <p:nvSpPr>
          <p:cNvPr id="5" name="Footer Placeholder 4">
            <a:extLst>
              <a:ext uri="{FF2B5EF4-FFF2-40B4-BE49-F238E27FC236}">
                <a16:creationId xmlns:a16="http://schemas.microsoft.com/office/drawing/2014/main" id="{DA230441-F1A1-4B46-A89D-857029E7C44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D5F1463-4DCA-4327-9CB2-39065CB89018}"/>
              </a:ext>
            </a:extLst>
          </p:cNvPr>
          <p:cNvSpPr>
            <a:spLocks noGrp="1"/>
          </p:cNvSpPr>
          <p:nvPr>
            <p:ph type="sldNum" sz="quarter" idx="12"/>
          </p:nvPr>
        </p:nvSpPr>
        <p:spPr/>
        <p:txBody>
          <a:bodyPr/>
          <a:lstStyle/>
          <a:p>
            <a:fld id="{0C445C60-196B-4B0F-A176-0DF543B17A83}" type="slidenum">
              <a:rPr lang="en-GB" smtClean="0"/>
              <a:t>‹#›</a:t>
            </a:fld>
            <a:endParaRPr lang="en-GB" dirty="0"/>
          </a:p>
        </p:txBody>
      </p:sp>
    </p:spTree>
    <p:extLst>
      <p:ext uri="{BB962C8B-B14F-4D97-AF65-F5344CB8AC3E}">
        <p14:creationId xmlns:p14="http://schemas.microsoft.com/office/powerpoint/2010/main" val="3520991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2539CE8-3577-43EB-9D35-DD92611AA34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A873282-D0D8-4549-86FF-2EC8E76BFF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9F7F6E-9B85-41F9-B44E-359D138C1BDF}"/>
              </a:ext>
            </a:extLst>
          </p:cNvPr>
          <p:cNvSpPr>
            <a:spLocks noGrp="1"/>
          </p:cNvSpPr>
          <p:nvPr>
            <p:ph type="dt" sz="half" idx="10"/>
          </p:nvPr>
        </p:nvSpPr>
        <p:spPr/>
        <p:txBody>
          <a:bodyPr/>
          <a:lstStyle/>
          <a:p>
            <a:fld id="{9E1CA979-04A9-47A7-92D9-69AEB169C149}" type="datetimeFigureOut">
              <a:rPr lang="en-GB" smtClean="0"/>
              <a:t>12/07/2020</a:t>
            </a:fld>
            <a:endParaRPr lang="en-GB" dirty="0"/>
          </a:p>
        </p:txBody>
      </p:sp>
      <p:sp>
        <p:nvSpPr>
          <p:cNvPr id="5" name="Footer Placeholder 4">
            <a:extLst>
              <a:ext uri="{FF2B5EF4-FFF2-40B4-BE49-F238E27FC236}">
                <a16:creationId xmlns:a16="http://schemas.microsoft.com/office/drawing/2014/main" id="{11C7556F-73E0-464C-A037-5D1FE378FA4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181CDA2-A41B-444E-B1D9-CDFD32B2F499}"/>
              </a:ext>
            </a:extLst>
          </p:cNvPr>
          <p:cNvSpPr>
            <a:spLocks noGrp="1"/>
          </p:cNvSpPr>
          <p:nvPr>
            <p:ph type="sldNum" sz="quarter" idx="12"/>
          </p:nvPr>
        </p:nvSpPr>
        <p:spPr/>
        <p:txBody>
          <a:bodyPr/>
          <a:lstStyle/>
          <a:p>
            <a:fld id="{0C445C60-196B-4B0F-A176-0DF543B17A83}" type="slidenum">
              <a:rPr lang="en-GB" smtClean="0"/>
              <a:t>‹#›</a:t>
            </a:fld>
            <a:endParaRPr lang="en-GB" dirty="0"/>
          </a:p>
        </p:txBody>
      </p:sp>
    </p:spTree>
    <p:extLst>
      <p:ext uri="{BB962C8B-B14F-4D97-AF65-F5344CB8AC3E}">
        <p14:creationId xmlns:p14="http://schemas.microsoft.com/office/powerpoint/2010/main" val="3341877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B6A9A-1742-4608-A5C4-673DD0D6916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2DC95D2-759E-44E1-AD39-F564221EA8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159C33-53B9-4987-B628-8E0A7D04D57F}"/>
              </a:ext>
            </a:extLst>
          </p:cNvPr>
          <p:cNvSpPr>
            <a:spLocks noGrp="1"/>
          </p:cNvSpPr>
          <p:nvPr>
            <p:ph type="dt" sz="half" idx="10"/>
          </p:nvPr>
        </p:nvSpPr>
        <p:spPr/>
        <p:txBody>
          <a:bodyPr/>
          <a:lstStyle/>
          <a:p>
            <a:fld id="{9E1CA979-04A9-47A7-92D9-69AEB169C149}" type="datetimeFigureOut">
              <a:rPr lang="en-GB" smtClean="0"/>
              <a:t>12/07/2020</a:t>
            </a:fld>
            <a:endParaRPr lang="en-GB" dirty="0"/>
          </a:p>
        </p:txBody>
      </p:sp>
      <p:sp>
        <p:nvSpPr>
          <p:cNvPr id="5" name="Footer Placeholder 4">
            <a:extLst>
              <a:ext uri="{FF2B5EF4-FFF2-40B4-BE49-F238E27FC236}">
                <a16:creationId xmlns:a16="http://schemas.microsoft.com/office/drawing/2014/main" id="{9FA49157-6F4F-4997-B38B-C1C089EE4FC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6890F2A-0025-40BC-9D94-A90059BD262D}"/>
              </a:ext>
            </a:extLst>
          </p:cNvPr>
          <p:cNvSpPr>
            <a:spLocks noGrp="1"/>
          </p:cNvSpPr>
          <p:nvPr>
            <p:ph type="sldNum" sz="quarter" idx="12"/>
          </p:nvPr>
        </p:nvSpPr>
        <p:spPr/>
        <p:txBody>
          <a:bodyPr/>
          <a:lstStyle/>
          <a:p>
            <a:fld id="{0C445C60-196B-4B0F-A176-0DF543B17A83}" type="slidenum">
              <a:rPr lang="en-GB" smtClean="0"/>
              <a:t>‹#›</a:t>
            </a:fld>
            <a:endParaRPr lang="en-GB" dirty="0"/>
          </a:p>
        </p:txBody>
      </p:sp>
    </p:spTree>
    <p:extLst>
      <p:ext uri="{BB962C8B-B14F-4D97-AF65-F5344CB8AC3E}">
        <p14:creationId xmlns:p14="http://schemas.microsoft.com/office/powerpoint/2010/main" val="3027593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0C9DF-B115-4CDA-ACA3-3952734035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E9EBEA9-8124-4C28-A506-91A0D8591F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1CA41A-FD7F-4D34-A89F-889BA0DF7BB3}"/>
              </a:ext>
            </a:extLst>
          </p:cNvPr>
          <p:cNvSpPr>
            <a:spLocks noGrp="1"/>
          </p:cNvSpPr>
          <p:nvPr>
            <p:ph type="dt" sz="half" idx="10"/>
          </p:nvPr>
        </p:nvSpPr>
        <p:spPr/>
        <p:txBody>
          <a:bodyPr/>
          <a:lstStyle/>
          <a:p>
            <a:fld id="{9E1CA979-04A9-47A7-92D9-69AEB169C149}" type="datetimeFigureOut">
              <a:rPr lang="en-GB" smtClean="0"/>
              <a:t>12/07/2020</a:t>
            </a:fld>
            <a:endParaRPr lang="en-GB" dirty="0"/>
          </a:p>
        </p:txBody>
      </p:sp>
      <p:sp>
        <p:nvSpPr>
          <p:cNvPr id="5" name="Footer Placeholder 4">
            <a:extLst>
              <a:ext uri="{FF2B5EF4-FFF2-40B4-BE49-F238E27FC236}">
                <a16:creationId xmlns:a16="http://schemas.microsoft.com/office/drawing/2014/main" id="{9AED6F49-2A2C-498F-85A3-11429C93FE3C}"/>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F66BDB2-6071-49E2-9BE0-D8202B885DFC}"/>
              </a:ext>
            </a:extLst>
          </p:cNvPr>
          <p:cNvSpPr>
            <a:spLocks noGrp="1"/>
          </p:cNvSpPr>
          <p:nvPr>
            <p:ph type="sldNum" sz="quarter" idx="12"/>
          </p:nvPr>
        </p:nvSpPr>
        <p:spPr/>
        <p:txBody>
          <a:bodyPr/>
          <a:lstStyle/>
          <a:p>
            <a:fld id="{0C445C60-196B-4B0F-A176-0DF543B17A83}" type="slidenum">
              <a:rPr lang="en-GB" smtClean="0"/>
              <a:t>‹#›</a:t>
            </a:fld>
            <a:endParaRPr lang="en-GB" dirty="0"/>
          </a:p>
        </p:txBody>
      </p:sp>
    </p:spTree>
    <p:extLst>
      <p:ext uri="{BB962C8B-B14F-4D97-AF65-F5344CB8AC3E}">
        <p14:creationId xmlns:p14="http://schemas.microsoft.com/office/powerpoint/2010/main" val="4151977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D5C08-4D07-42FE-A6E2-B825ECA89C6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1618D1B-8A65-46C2-B30C-B440B787CAC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4D856D2-9AF0-4015-B473-769313BFAA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B739C44-77CA-4C77-B96B-BAC7F70237F9}"/>
              </a:ext>
            </a:extLst>
          </p:cNvPr>
          <p:cNvSpPr>
            <a:spLocks noGrp="1"/>
          </p:cNvSpPr>
          <p:nvPr>
            <p:ph type="dt" sz="half" idx="10"/>
          </p:nvPr>
        </p:nvSpPr>
        <p:spPr/>
        <p:txBody>
          <a:bodyPr/>
          <a:lstStyle/>
          <a:p>
            <a:fld id="{9E1CA979-04A9-47A7-92D9-69AEB169C149}" type="datetimeFigureOut">
              <a:rPr lang="en-GB" smtClean="0"/>
              <a:t>12/07/2020</a:t>
            </a:fld>
            <a:endParaRPr lang="en-GB" dirty="0"/>
          </a:p>
        </p:txBody>
      </p:sp>
      <p:sp>
        <p:nvSpPr>
          <p:cNvPr id="6" name="Footer Placeholder 5">
            <a:extLst>
              <a:ext uri="{FF2B5EF4-FFF2-40B4-BE49-F238E27FC236}">
                <a16:creationId xmlns:a16="http://schemas.microsoft.com/office/drawing/2014/main" id="{CE3AB317-6810-42B1-A80A-BB41ACFD4AF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5780BFE-3492-4488-A289-FC12E03E855E}"/>
              </a:ext>
            </a:extLst>
          </p:cNvPr>
          <p:cNvSpPr>
            <a:spLocks noGrp="1"/>
          </p:cNvSpPr>
          <p:nvPr>
            <p:ph type="sldNum" sz="quarter" idx="12"/>
          </p:nvPr>
        </p:nvSpPr>
        <p:spPr/>
        <p:txBody>
          <a:bodyPr/>
          <a:lstStyle/>
          <a:p>
            <a:fld id="{0C445C60-196B-4B0F-A176-0DF543B17A83}" type="slidenum">
              <a:rPr lang="en-GB" smtClean="0"/>
              <a:t>‹#›</a:t>
            </a:fld>
            <a:endParaRPr lang="en-GB" dirty="0"/>
          </a:p>
        </p:txBody>
      </p:sp>
    </p:spTree>
    <p:extLst>
      <p:ext uri="{BB962C8B-B14F-4D97-AF65-F5344CB8AC3E}">
        <p14:creationId xmlns:p14="http://schemas.microsoft.com/office/powerpoint/2010/main" val="293018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EAFB8-2E0D-4665-BD5F-19B8835C4F5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A1D6C48-C1F0-4CD6-84AC-75554185DF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46F7F66-6273-4C86-AAAA-535CB392EDB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7B60E33-24A9-45C1-BC10-46AD6985CD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F0EADD-1F6B-4313-B3BB-382D390107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941F882-E865-4B6B-91E2-6C2C2CD3C2BF}"/>
              </a:ext>
            </a:extLst>
          </p:cNvPr>
          <p:cNvSpPr>
            <a:spLocks noGrp="1"/>
          </p:cNvSpPr>
          <p:nvPr>
            <p:ph type="dt" sz="half" idx="10"/>
          </p:nvPr>
        </p:nvSpPr>
        <p:spPr/>
        <p:txBody>
          <a:bodyPr/>
          <a:lstStyle/>
          <a:p>
            <a:fld id="{9E1CA979-04A9-47A7-92D9-69AEB169C149}" type="datetimeFigureOut">
              <a:rPr lang="en-GB" smtClean="0"/>
              <a:t>12/07/2020</a:t>
            </a:fld>
            <a:endParaRPr lang="en-GB" dirty="0"/>
          </a:p>
        </p:txBody>
      </p:sp>
      <p:sp>
        <p:nvSpPr>
          <p:cNvPr id="8" name="Footer Placeholder 7">
            <a:extLst>
              <a:ext uri="{FF2B5EF4-FFF2-40B4-BE49-F238E27FC236}">
                <a16:creationId xmlns:a16="http://schemas.microsoft.com/office/drawing/2014/main" id="{D350C0A0-BF7F-43DB-A4DC-C946E2772EA8}"/>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0C6EFCEF-6E45-4E86-B8CE-0810F60F7478}"/>
              </a:ext>
            </a:extLst>
          </p:cNvPr>
          <p:cNvSpPr>
            <a:spLocks noGrp="1"/>
          </p:cNvSpPr>
          <p:nvPr>
            <p:ph type="sldNum" sz="quarter" idx="12"/>
          </p:nvPr>
        </p:nvSpPr>
        <p:spPr/>
        <p:txBody>
          <a:bodyPr/>
          <a:lstStyle/>
          <a:p>
            <a:fld id="{0C445C60-196B-4B0F-A176-0DF543B17A83}" type="slidenum">
              <a:rPr lang="en-GB" smtClean="0"/>
              <a:t>‹#›</a:t>
            </a:fld>
            <a:endParaRPr lang="en-GB" dirty="0"/>
          </a:p>
        </p:txBody>
      </p:sp>
    </p:spTree>
    <p:extLst>
      <p:ext uri="{BB962C8B-B14F-4D97-AF65-F5344CB8AC3E}">
        <p14:creationId xmlns:p14="http://schemas.microsoft.com/office/powerpoint/2010/main" val="2793233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DECE1-4BAB-40E9-AD8E-15EFE1E80AA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A36AA4-70AA-4C16-8C74-5C9FA4700EF5}"/>
              </a:ext>
            </a:extLst>
          </p:cNvPr>
          <p:cNvSpPr>
            <a:spLocks noGrp="1"/>
          </p:cNvSpPr>
          <p:nvPr>
            <p:ph type="dt" sz="half" idx="10"/>
          </p:nvPr>
        </p:nvSpPr>
        <p:spPr/>
        <p:txBody>
          <a:bodyPr/>
          <a:lstStyle/>
          <a:p>
            <a:fld id="{9E1CA979-04A9-47A7-92D9-69AEB169C149}" type="datetimeFigureOut">
              <a:rPr lang="en-GB" smtClean="0"/>
              <a:t>12/07/2020</a:t>
            </a:fld>
            <a:endParaRPr lang="en-GB" dirty="0"/>
          </a:p>
        </p:txBody>
      </p:sp>
      <p:sp>
        <p:nvSpPr>
          <p:cNvPr id="4" name="Footer Placeholder 3">
            <a:extLst>
              <a:ext uri="{FF2B5EF4-FFF2-40B4-BE49-F238E27FC236}">
                <a16:creationId xmlns:a16="http://schemas.microsoft.com/office/drawing/2014/main" id="{D031D24D-3400-43EC-813E-8C0C23E33D2A}"/>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D3E9A30B-791C-454D-ACC3-D142654592A0}"/>
              </a:ext>
            </a:extLst>
          </p:cNvPr>
          <p:cNvSpPr>
            <a:spLocks noGrp="1"/>
          </p:cNvSpPr>
          <p:nvPr>
            <p:ph type="sldNum" sz="quarter" idx="12"/>
          </p:nvPr>
        </p:nvSpPr>
        <p:spPr/>
        <p:txBody>
          <a:bodyPr/>
          <a:lstStyle/>
          <a:p>
            <a:fld id="{0C445C60-196B-4B0F-A176-0DF543B17A83}" type="slidenum">
              <a:rPr lang="en-GB" smtClean="0"/>
              <a:t>‹#›</a:t>
            </a:fld>
            <a:endParaRPr lang="en-GB" dirty="0"/>
          </a:p>
        </p:txBody>
      </p:sp>
    </p:spTree>
    <p:extLst>
      <p:ext uri="{BB962C8B-B14F-4D97-AF65-F5344CB8AC3E}">
        <p14:creationId xmlns:p14="http://schemas.microsoft.com/office/powerpoint/2010/main" val="2418696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4E6C66-0B28-496B-8349-D779C79F4CA0}"/>
              </a:ext>
            </a:extLst>
          </p:cNvPr>
          <p:cNvSpPr>
            <a:spLocks noGrp="1"/>
          </p:cNvSpPr>
          <p:nvPr>
            <p:ph type="dt" sz="half" idx="10"/>
          </p:nvPr>
        </p:nvSpPr>
        <p:spPr/>
        <p:txBody>
          <a:bodyPr/>
          <a:lstStyle/>
          <a:p>
            <a:fld id="{9E1CA979-04A9-47A7-92D9-69AEB169C149}" type="datetimeFigureOut">
              <a:rPr lang="en-GB" smtClean="0"/>
              <a:t>12/07/2020</a:t>
            </a:fld>
            <a:endParaRPr lang="en-GB" dirty="0"/>
          </a:p>
        </p:txBody>
      </p:sp>
      <p:sp>
        <p:nvSpPr>
          <p:cNvPr id="3" name="Footer Placeholder 2">
            <a:extLst>
              <a:ext uri="{FF2B5EF4-FFF2-40B4-BE49-F238E27FC236}">
                <a16:creationId xmlns:a16="http://schemas.microsoft.com/office/drawing/2014/main" id="{075947EA-7D26-472C-8CDF-CC2ED5DA5121}"/>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FF06F850-5775-4088-A1B1-41B99B62478D}"/>
              </a:ext>
            </a:extLst>
          </p:cNvPr>
          <p:cNvSpPr>
            <a:spLocks noGrp="1"/>
          </p:cNvSpPr>
          <p:nvPr>
            <p:ph type="sldNum" sz="quarter" idx="12"/>
          </p:nvPr>
        </p:nvSpPr>
        <p:spPr/>
        <p:txBody>
          <a:bodyPr/>
          <a:lstStyle/>
          <a:p>
            <a:fld id="{0C445C60-196B-4B0F-A176-0DF543B17A83}" type="slidenum">
              <a:rPr lang="en-GB" smtClean="0"/>
              <a:t>‹#›</a:t>
            </a:fld>
            <a:endParaRPr lang="en-GB" dirty="0"/>
          </a:p>
        </p:txBody>
      </p:sp>
    </p:spTree>
    <p:extLst>
      <p:ext uri="{BB962C8B-B14F-4D97-AF65-F5344CB8AC3E}">
        <p14:creationId xmlns:p14="http://schemas.microsoft.com/office/powerpoint/2010/main" val="1350189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B6B7A-B125-4DEA-8550-62DF76FA18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C74DD22-44C4-4DB7-BCA3-6C2CC4A5E1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80BBB69-CD92-4231-BF61-0F52033AC2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91127B8-976E-471A-8166-F503FA21B1B9}"/>
              </a:ext>
            </a:extLst>
          </p:cNvPr>
          <p:cNvSpPr>
            <a:spLocks noGrp="1"/>
          </p:cNvSpPr>
          <p:nvPr>
            <p:ph type="dt" sz="half" idx="10"/>
          </p:nvPr>
        </p:nvSpPr>
        <p:spPr/>
        <p:txBody>
          <a:bodyPr/>
          <a:lstStyle/>
          <a:p>
            <a:fld id="{9E1CA979-04A9-47A7-92D9-69AEB169C149}" type="datetimeFigureOut">
              <a:rPr lang="en-GB" smtClean="0"/>
              <a:t>12/07/2020</a:t>
            </a:fld>
            <a:endParaRPr lang="en-GB" dirty="0"/>
          </a:p>
        </p:txBody>
      </p:sp>
      <p:sp>
        <p:nvSpPr>
          <p:cNvPr id="6" name="Footer Placeholder 5">
            <a:extLst>
              <a:ext uri="{FF2B5EF4-FFF2-40B4-BE49-F238E27FC236}">
                <a16:creationId xmlns:a16="http://schemas.microsoft.com/office/drawing/2014/main" id="{7B56D077-C8A8-4B3D-88E5-B5EBAA8D061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3688482-D041-469A-83AB-FEBB65BA59BA}"/>
              </a:ext>
            </a:extLst>
          </p:cNvPr>
          <p:cNvSpPr>
            <a:spLocks noGrp="1"/>
          </p:cNvSpPr>
          <p:nvPr>
            <p:ph type="sldNum" sz="quarter" idx="12"/>
          </p:nvPr>
        </p:nvSpPr>
        <p:spPr/>
        <p:txBody>
          <a:bodyPr/>
          <a:lstStyle/>
          <a:p>
            <a:fld id="{0C445C60-196B-4B0F-A176-0DF543B17A83}" type="slidenum">
              <a:rPr lang="en-GB" smtClean="0"/>
              <a:t>‹#›</a:t>
            </a:fld>
            <a:endParaRPr lang="en-GB" dirty="0"/>
          </a:p>
        </p:txBody>
      </p:sp>
    </p:spTree>
    <p:extLst>
      <p:ext uri="{BB962C8B-B14F-4D97-AF65-F5344CB8AC3E}">
        <p14:creationId xmlns:p14="http://schemas.microsoft.com/office/powerpoint/2010/main" val="479310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391DB-1D86-4126-A794-A5B007C35A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022887B-7C74-47C0-8CD5-E41484165C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1C16F433-30F2-4C7E-9A6C-6655BB5612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108A31-44AA-4DA9-81C6-6A3BCA1692F1}"/>
              </a:ext>
            </a:extLst>
          </p:cNvPr>
          <p:cNvSpPr>
            <a:spLocks noGrp="1"/>
          </p:cNvSpPr>
          <p:nvPr>
            <p:ph type="dt" sz="half" idx="10"/>
          </p:nvPr>
        </p:nvSpPr>
        <p:spPr/>
        <p:txBody>
          <a:bodyPr/>
          <a:lstStyle/>
          <a:p>
            <a:fld id="{9E1CA979-04A9-47A7-92D9-69AEB169C149}" type="datetimeFigureOut">
              <a:rPr lang="en-GB" smtClean="0"/>
              <a:t>12/07/2020</a:t>
            </a:fld>
            <a:endParaRPr lang="en-GB" dirty="0"/>
          </a:p>
        </p:txBody>
      </p:sp>
      <p:sp>
        <p:nvSpPr>
          <p:cNvPr id="6" name="Footer Placeholder 5">
            <a:extLst>
              <a:ext uri="{FF2B5EF4-FFF2-40B4-BE49-F238E27FC236}">
                <a16:creationId xmlns:a16="http://schemas.microsoft.com/office/drawing/2014/main" id="{38F79D47-F704-4CAE-9EB7-7732089EB34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A2343EA-52BD-462C-9573-C9708B330F7A}"/>
              </a:ext>
            </a:extLst>
          </p:cNvPr>
          <p:cNvSpPr>
            <a:spLocks noGrp="1"/>
          </p:cNvSpPr>
          <p:nvPr>
            <p:ph type="sldNum" sz="quarter" idx="12"/>
          </p:nvPr>
        </p:nvSpPr>
        <p:spPr/>
        <p:txBody>
          <a:bodyPr/>
          <a:lstStyle/>
          <a:p>
            <a:fld id="{0C445C60-196B-4B0F-A176-0DF543B17A83}" type="slidenum">
              <a:rPr lang="en-GB" smtClean="0"/>
              <a:t>‹#›</a:t>
            </a:fld>
            <a:endParaRPr lang="en-GB" dirty="0"/>
          </a:p>
        </p:txBody>
      </p:sp>
    </p:spTree>
    <p:extLst>
      <p:ext uri="{BB962C8B-B14F-4D97-AF65-F5344CB8AC3E}">
        <p14:creationId xmlns:p14="http://schemas.microsoft.com/office/powerpoint/2010/main" val="1087809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4D1AB8-1BA4-403E-A54C-9A8E1D9178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09E2CBC-AA48-4BD1-B6CD-8056504AB2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061B95-5217-4635-9BC4-2BF0E7B326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1CA979-04A9-47A7-92D9-69AEB169C149}" type="datetimeFigureOut">
              <a:rPr lang="en-GB" smtClean="0"/>
              <a:t>12/07/2020</a:t>
            </a:fld>
            <a:endParaRPr lang="en-GB" dirty="0"/>
          </a:p>
        </p:txBody>
      </p:sp>
      <p:sp>
        <p:nvSpPr>
          <p:cNvPr id="5" name="Footer Placeholder 4">
            <a:extLst>
              <a:ext uri="{FF2B5EF4-FFF2-40B4-BE49-F238E27FC236}">
                <a16:creationId xmlns:a16="http://schemas.microsoft.com/office/drawing/2014/main" id="{76F64953-613F-4A5B-A6FC-52C52D30EF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5F515486-58CE-442F-AA4C-4A50B86610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445C60-196B-4B0F-A176-0DF543B17A83}" type="slidenum">
              <a:rPr lang="en-GB" smtClean="0"/>
              <a:t>‹#›</a:t>
            </a:fld>
            <a:endParaRPr lang="en-GB" dirty="0"/>
          </a:p>
        </p:txBody>
      </p:sp>
    </p:spTree>
    <p:extLst>
      <p:ext uri="{BB962C8B-B14F-4D97-AF65-F5344CB8AC3E}">
        <p14:creationId xmlns:p14="http://schemas.microsoft.com/office/powerpoint/2010/main" val="276761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3.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2.png"/><Relationship Id="rId16" Type="http://schemas.openxmlformats.org/officeDocument/2006/relationships/image" Target="../media/image15.png"/><Relationship Id="rId1" Type="http://schemas.openxmlformats.org/officeDocument/2006/relationships/slideLayout" Target="../slideLayouts/slideLayout7.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hyperlink" Target="about:blank" TargetMode="External"/><Relationship Id="rId15" Type="http://schemas.openxmlformats.org/officeDocument/2006/relationships/image" Target="../media/image14.png"/><Relationship Id="rId10" Type="http://schemas.openxmlformats.org/officeDocument/2006/relationships/image" Target="../media/image9.png"/><Relationship Id="rId19" Type="http://schemas.openxmlformats.org/officeDocument/2006/relationships/image" Target="../media/image18.png"/><Relationship Id="rId4" Type="http://schemas.openxmlformats.org/officeDocument/2006/relationships/image" Target="../media/image4.png"/><Relationship Id="rId9" Type="http://schemas.openxmlformats.org/officeDocument/2006/relationships/image" Target="../media/image8.png"/><Relationship Id="rId14" Type="http://schemas.openxmlformats.org/officeDocument/2006/relationships/image" Target="../media/image13.png"/></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3.png"/><Relationship Id="rId7" Type="http://schemas.openxmlformats.org/officeDocument/2006/relationships/image" Target="../media/image6.png"/><Relationship Id="rId12" Type="http://schemas.openxmlformats.org/officeDocument/2006/relationships/image" Target="../media/image10.png"/><Relationship Id="rId2" Type="http://schemas.openxmlformats.org/officeDocument/2006/relationships/image" Target="../media/image2.png"/><Relationship Id="rId16" Type="http://schemas.openxmlformats.org/officeDocument/2006/relationships/image" Target="../media/image22.png"/><Relationship Id="rId1" Type="http://schemas.openxmlformats.org/officeDocument/2006/relationships/slideLayout" Target="../slideLayouts/slideLayout7.xml"/><Relationship Id="rId6" Type="http://schemas.openxmlformats.org/officeDocument/2006/relationships/image" Target="../media/image18.png"/><Relationship Id="rId11" Type="http://schemas.openxmlformats.org/officeDocument/2006/relationships/image" Target="../media/image9.png"/><Relationship Id="rId5" Type="http://schemas.openxmlformats.org/officeDocument/2006/relationships/image" Target="../media/image19.emf"/><Relationship Id="rId15" Type="http://schemas.openxmlformats.org/officeDocument/2006/relationships/image" Target="../media/image21.png"/><Relationship Id="rId10" Type="http://schemas.openxmlformats.org/officeDocument/2006/relationships/image" Target="../media/image16.png"/><Relationship Id="rId4" Type="http://schemas.openxmlformats.org/officeDocument/2006/relationships/image" Target="../media/image4.png"/><Relationship Id="rId9" Type="http://schemas.openxmlformats.org/officeDocument/2006/relationships/image" Target="../media/image8.png"/><Relationship Id="rId14" Type="http://schemas.openxmlformats.org/officeDocument/2006/relationships/image" Target="../media/image20.png"/></Relationships>
</file>

<file path=ppt/slides/_rels/slide4.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28.png"/><Relationship Id="rId18" Type="http://schemas.openxmlformats.org/officeDocument/2006/relationships/image" Target="../media/image33.png"/><Relationship Id="rId3" Type="http://schemas.openxmlformats.org/officeDocument/2006/relationships/image" Target="../media/image3.png"/><Relationship Id="rId7" Type="http://schemas.openxmlformats.org/officeDocument/2006/relationships/image" Target="../media/image8.png"/><Relationship Id="rId12" Type="http://schemas.openxmlformats.org/officeDocument/2006/relationships/image" Target="../media/image27.png"/><Relationship Id="rId17" Type="http://schemas.openxmlformats.org/officeDocument/2006/relationships/image" Target="../media/image32.png"/><Relationship Id="rId2" Type="http://schemas.openxmlformats.org/officeDocument/2006/relationships/image" Target="../media/image2.png"/><Relationship Id="rId16" Type="http://schemas.openxmlformats.org/officeDocument/2006/relationships/image" Target="../media/image31.png"/><Relationship Id="rId1" Type="http://schemas.openxmlformats.org/officeDocument/2006/relationships/slideLayout" Target="../slideLayouts/slideLayout7.xml"/><Relationship Id="rId6" Type="http://schemas.openxmlformats.org/officeDocument/2006/relationships/image" Target="../media/image18.png"/><Relationship Id="rId11" Type="http://schemas.openxmlformats.org/officeDocument/2006/relationships/image" Target="../media/image26.png"/><Relationship Id="rId5" Type="http://schemas.openxmlformats.org/officeDocument/2006/relationships/image" Target="../media/image23.jpeg"/><Relationship Id="rId15" Type="http://schemas.openxmlformats.org/officeDocument/2006/relationships/image" Target="../media/image30.png"/><Relationship Id="rId10" Type="http://schemas.openxmlformats.org/officeDocument/2006/relationships/image" Target="../media/image25.png"/><Relationship Id="rId4" Type="http://schemas.openxmlformats.org/officeDocument/2006/relationships/image" Target="../media/image4.png"/><Relationship Id="rId9" Type="http://schemas.openxmlformats.org/officeDocument/2006/relationships/image" Target="../media/image7.png"/><Relationship Id="rId14"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C0CFAE46-A6C1-42DE-AE44-E17790BBBCA0}"/>
              </a:ext>
            </a:extLst>
          </p:cNvPr>
          <p:cNvGraphicFramePr>
            <a:graphicFrameLocks noGrp="1"/>
          </p:cNvGraphicFramePr>
          <p:nvPr>
            <p:extLst>
              <p:ext uri="{D42A27DB-BD31-4B8C-83A1-F6EECF244321}">
                <p14:modId xmlns:p14="http://schemas.microsoft.com/office/powerpoint/2010/main" val="1492197021"/>
              </p:ext>
            </p:extLst>
          </p:nvPr>
        </p:nvGraphicFramePr>
        <p:xfrm>
          <a:off x="1120065" y="320040"/>
          <a:ext cx="10857392" cy="6217920"/>
        </p:xfrm>
        <a:graphic>
          <a:graphicData uri="http://schemas.openxmlformats.org/drawingml/2006/table">
            <a:tbl>
              <a:tblPr firstRow="1" bandRow="1">
                <a:tableStyleId>{073A0DAA-6AF3-43AB-8588-CEC1D06C72B9}</a:tableStyleId>
              </a:tblPr>
              <a:tblGrid>
                <a:gridCol w="1313895">
                  <a:extLst>
                    <a:ext uri="{9D8B030D-6E8A-4147-A177-3AD203B41FA5}">
                      <a16:colId xmlns:a16="http://schemas.microsoft.com/office/drawing/2014/main" val="3740961499"/>
                    </a:ext>
                  </a:extLst>
                </a:gridCol>
                <a:gridCol w="3151573">
                  <a:extLst>
                    <a:ext uri="{9D8B030D-6E8A-4147-A177-3AD203B41FA5}">
                      <a16:colId xmlns:a16="http://schemas.microsoft.com/office/drawing/2014/main" val="3259407875"/>
                    </a:ext>
                  </a:extLst>
                </a:gridCol>
                <a:gridCol w="3275860">
                  <a:extLst>
                    <a:ext uri="{9D8B030D-6E8A-4147-A177-3AD203B41FA5}">
                      <a16:colId xmlns:a16="http://schemas.microsoft.com/office/drawing/2014/main" val="2123273130"/>
                    </a:ext>
                  </a:extLst>
                </a:gridCol>
                <a:gridCol w="3116064">
                  <a:extLst>
                    <a:ext uri="{9D8B030D-6E8A-4147-A177-3AD203B41FA5}">
                      <a16:colId xmlns:a16="http://schemas.microsoft.com/office/drawing/2014/main" val="1714095487"/>
                    </a:ext>
                  </a:extLst>
                </a:gridCol>
              </a:tblGrid>
              <a:tr h="370840">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How did they use the power of words to help?</a:t>
                      </a:r>
                    </a:p>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How did they drive a change in social inequalities in their lives?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Why might they be described as optimistic?</a:t>
                      </a:r>
                    </a:p>
                    <a:p>
                      <a:endParaRPr lang="en-GB" dirty="0"/>
                    </a:p>
                  </a:txBody>
                  <a:tcPr/>
                </a:tc>
                <a:extLst>
                  <a:ext uri="{0D108BD9-81ED-4DB2-BD59-A6C34878D82A}">
                    <a16:rowId xmlns:a16="http://schemas.microsoft.com/office/drawing/2014/main" val="980486431"/>
                  </a:ext>
                </a:extLst>
              </a:tr>
              <a:tr h="370840">
                <a:tc>
                  <a:txBody>
                    <a:bodyPr/>
                    <a:lstStyle/>
                    <a:p>
                      <a:r>
                        <a:rPr lang="en-GB" dirty="0"/>
                        <a:t>Dickens</a:t>
                      </a:r>
                    </a:p>
                  </a:txBody>
                  <a:tcPr/>
                </a:tc>
                <a:tc>
                  <a:txBody>
                    <a:bodyPr/>
                    <a:lstStyle/>
                    <a:p>
                      <a:r>
                        <a:rPr lang="en-GB" sz="1100" dirty="0"/>
                        <a:t>Dickens used his prose to contextualise the living conditions of the working classes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dirty="0"/>
                        <a:t>The widespread reading of his books by the middle and upper classes, firstly, highlighted the social injustice within Victorian society and as a consequence attitudes slowly began to change. </a:t>
                      </a:r>
                    </a:p>
                    <a:p>
                      <a:endParaRPr lang="en-GB" sz="1100" dirty="0"/>
                    </a:p>
                  </a:txBody>
                  <a:tcPr/>
                </a:tc>
                <a:tc>
                  <a:txBody>
                    <a:bodyPr/>
                    <a:lstStyle/>
                    <a:p>
                      <a:r>
                        <a:rPr lang="en-GB" sz="1100" dirty="0"/>
                        <a:t>Dickens overcame a difficult childhood.</a:t>
                      </a:r>
                    </a:p>
                    <a:p>
                      <a:r>
                        <a:rPr lang="en-GB" sz="1100" dirty="0"/>
                        <a:t>In later life, he used his skills as an orator to highlight the social injustice which existed at the time. This was unusual as at the time it was considered socially inappropriate.</a:t>
                      </a:r>
                    </a:p>
                    <a:p>
                      <a:endParaRPr lang="en-GB" sz="1100" dirty="0"/>
                    </a:p>
                  </a:txBody>
                  <a:tcPr/>
                </a:tc>
                <a:extLst>
                  <a:ext uri="{0D108BD9-81ED-4DB2-BD59-A6C34878D82A}">
                    <a16:rowId xmlns:a16="http://schemas.microsoft.com/office/drawing/2014/main" val="1735946058"/>
                  </a:ext>
                </a:extLst>
              </a:tr>
              <a:tr h="370840">
                <a:tc>
                  <a:txBody>
                    <a:bodyPr/>
                    <a:lstStyle/>
                    <a:p>
                      <a:r>
                        <a:rPr lang="en-GB" dirty="0"/>
                        <a:t>Pankhurst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t>Pankhurst's inspirational words are still returned to again and many of her most famous quotes are taken directly from her speeches. Even though she was arrested for ‘speaking out’ about women’s right to vote, she still continued to use the power of words and her voice to stand up for what she believed in and make a change. </a:t>
                      </a:r>
                      <a:endParaRPr lang="en-GB" sz="1100" dirty="0"/>
                    </a:p>
                    <a:p>
                      <a:endParaRPr lang="en-GB"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231F20"/>
                          </a:solidFill>
                        </a:rPr>
                        <a:t>Pankhurst noticed that women were treated </a:t>
                      </a:r>
                      <a:r>
                        <a:rPr lang="en-US" sz="1100" b="1" dirty="0">
                          <a:solidFill>
                            <a:srgbClr val="231F20"/>
                          </a:solidFill>
                        </a:rPr>
                        <a:t>differently</a:t>
                      </a:r>
                      <a:r>
                        <a:rPr lang="en-US" sz="1100" dirty="0">
                          <a:solidFill>
                            <a:srgbClr val="231F20"/>
                          </a:solidFill>
                        </a:rPr>
                        <a:t> to men and became motivated to help change that. I</a:t>
                      </a:r>
                      <a:r>
                        <a:rPr lang="en-US" sz="1100" dirty="0"/>
                        <a:t>n 1903 she, along with her daughters Sylvia and Christabel, founded the </a:t>
                      </a:r>
                      <a:r>
                        <a:rPr lang="en-US" sz="1100" b="1" dirty="0"/>
                        <a:t>Women's Social and Political Union (WSPU).</a:t>
                      </a:r>
                      <a:r>
                        <a:rPr lang="en-US" sz="1100" dirty="0"/>
                        <a:t> Pankhurst is remembered for her hard work with the WSPU in the fight to help get British women the right to vote.</a:t>
                      </a:r>
                    </a:p>
                    <a:p>
                      <a:endParaRPr lang="en-GB"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231F20"/>
                          </a:solidFill>
                        </a:rPr>
                        <a:t>Pankhurst believed that she could help to make a change for the future and dedicated her life to support women’s rights and equality.  Despite many setbacks on her journey, such as her first </a:t>
                      </a:r>
                      <a:r>
                        <a:rPr lang="en-US" sz="1100" dirty="0" err="1">
                          <a:solidFill>
                            <a:srgbClr val="231F20"/>
                          </a:solidFill>
                        </a:rPr>
                        <a:t>organisation</a:t>
                      </a:r>
                      <a:r>
                        <a:rPr lang="en-US" sz="1100" dirty="0">
                          <a:solidFill>
                            <a:srgbClr val="231F20"/>
                          </a:solidFill>
                        </a:rPr>
                        <a:t>, the Women’s Franchise League, not being particularly successful, </a:t>
                      </a:r>
                      <a:r>
                        <a:rPr lang="en-US" sz="1100" dirty="0"/>
                        <a:t>the First World War, where she put  demonstrations on hold, and her imprisonment, she continued in the fight for women’s suffrage and continued to believe that the outcome of protesting would benefit women in the future</a:t>
                      </a:r>
                      <a:r>
                        <a:rPr lang="en-GB" sz="1100" dirty="0"/>
                        <a:t>. </a:t>
                      </a:r>
                      <a:endParaRPr lang="en-US" sz="1100" dirty="0"/>
                    </a:p>
                    <a:p>
                      <a:endParaRPr lang="en-GB" sz="1100" dirty="0"/>
                    </a:p>
                  </a:txBody>
                  <a:tcPr/>
                </a:tc>
                <a:extLst>
                  <a:ext uri="{0D108BD9-81ED-4DB2-BD59-A6C34878D82A}">
                    <a16:rowId xmlns:a16="http://schemas.microsoft.com/office/drawing/2014/main" val="2731536843"/>
                  </a:ext>
                </a:extLst>
              </a:tr>
              <a:tr h="370840">
                <a:tc>
                  <a:txBody>
                    <a:bodyPr/>
                    <a:lstStyle/>
                    <a:p>
                      <a:r>
                        <a:rPr lang="en-GB" dirty="0"/>
                        <a:t>Douglass</a:t>
                      </a:r>
                    </a:p>
                  </a:txBody>
                  <a:tcPr/>
                </a:tc>
                <a:tc>
                  <a:txBody>
                    <a:bodyPr/>
                    <a:lstStyle/>
                    <a:p>
                      <a:r>
                        <a:rPr lang="en-GB" sz="1100" b="1" dirty="0"/>
                        <a:t>Frederick Douglass</a:t>
                      </a:r>
                      <a:r>
                        <a:rPr lang="en-GB" sz="1100" dirty="0"/>
                        <a:t>' most important legacy was the use of his words to fight for the freedom and rights of African Americans. ... He then advocated for equal rights and opportunities for his fellow Americans as a Civil Rights leader. He published “The North Star” and “</a:t>
                      </a:r>
                      <a:r>
                        <a:rPr lang="en-GB" sz="1100" b="1" dirty="0"/>
                        <a:t>Frederick Douglass</a:t>
                      </a:r>
                      <a:r>
                        <a:rPr lang="en-GB" sz="1100" dirty="0"/>
                        <a:t>' Paper to convey his message</a:t>
                      </a:r>
                    </a:p>
                  </a:txBody>
                  <a:tcPr/>
                </a:tc>
                <a:tc>
                  <a:txBody>
                    <a:bodyPr/>
                    <a:lstStyle/>
                    <a:p>
                      <a:r>
                        <a:rPr lang="en-GB" sz="1100" dirty="0"/>
                        <a:t>With the North no longer obliged to return </a:t>
                      </a:r>
                      <a:r>
                        <a:rPr lang="en-GB" sz="1100" b="1" dirty="0"/>
                        <a:t>slaves</a:t>
                      </a:r>
                      <a:r>
                        <a:rPr lang="en-GB" sz="1100" dirty="0"/>
                        <a:t> to their owners in the South, </a:t>
                      </a:r>
                      <a:r>
                        <a:rPr lang="en-GB" sz="1100" b="1" dirty="0"/>
                        <a:t>Douglass</a:t>
                      </a:r>
                      <a:r>
                        <a:rPr lang="en-GB" sz="1100" dirty="0"/>
                        <a:t> fought for equality for his people. He made plans with Lincoln to move liberated </a:t>
                      </a:r>
                      <a:r>
                        <a:rPr lang="en-GB" sz="1100" b="1" dirty="0"/>
                        <a:t>slaves</a:t>
                      </a:r>
                      <a:r>
                        <a:rPr lang="en-GB" sz="1100" dirty="0"/>
                        <a:t> out of the South. During the war, </a:t>
                      </a:r>
                      <a:r>
                        <a:rPr lang="en-GB" sz="1100" b="1" dirty="0"/>
                        <a:t>Douglass</a:t>
                      </a:r>
                      <a:r>
                        <a:rPr lang="en-GB" sz="1100" dirty="0"/>
                        <a:t> also helped the Union cause by serving as a recruiter for the 54th Massachusetts Infantry Regiment.</a:t>
                      </a:r>
                      <a:endParaRPr lang="en-GB" sz="1100" b="1" dirty="0"/>
                    </a:p>
                    <a:p>
                      <a:r>
                        <a:rPr lang="en-GB" sz="1100" b="1" dirty="0"/>
                        <a:t>Frederick Douglass</a:t>
                      </a:r>
                      <a:r>
                        <a:rPr lang="en-GB" sz="1100" dirty="0"/>
                        <a:t> was an escaped slave who became a prominent activist, author and public speaker. He became a leader in the abolitionist movement, which sought to end the practice of slavery, before and during the Civil War.</a:t>
                      </a:r>
                    </a:p>
                  </a:txBody>
                  <a:tcPr/>
                </a:tc>
                <a:tc>
                  <a:txBody>
                    <a:bodyPr/>
                    <a:lstStyle/>
                    <a:p>
                      <a:r>
                        <a:rPr lang="en-GB" sz="1100" dirty="0"/>
                        <a:t>The most important lesson to be gleaned from Douglass’s life today and we would do well to acknowledge his daring escape from slavery, powerful oratory, leadership on civil and women’s rights. But we shouldn't separate that from his ultimate message, which compelled us to be better—and more vocal—in the messy, ongoing process of pursuing social justice and perfecting our democracy. That, he believed, is what would make America great.</a:t>
                      </a:r>
                    </a:p>
                  </a:txBody>
                  <a:tcPr/>
                </a:tc>
                <a:extLst>
                  <a:ext uri="{0D108BD9-81ED-4DB2-BD59-A6C34878D82A}">
                    <a16:rowId xmlns:a16="http://schemas.microsoft.com/office/drawing/2014/main" val="998054711"/>
                  </a:ext>
                </a:extLst>
              </a:tr>
            </a:tbl>
          </a:graphicData>
        </a:graphic>
      </p:graphicFrame>
      <p:pic>
        <p:nvPicPr>
          <p:cNvPr id="6" name="Picture 5">
            <a:extLst>
              <a:ext uri="{FF2B5EF4-FFF2-40B4-BE49-F238E27FC236}">
                <a16:creationId xmlns:a16="http://schemas.microsoft.com/office/drawing/2014/main" id="{FCE4490B-2F7C-4A81-8A78-5AF1C9BDA4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1349" y="401715"/>
            <a:ext cx="686134" cy="686134"/>
          </a:xfrm>
          <a:prstGeom prst="rect">
            <a:avLst/>
          </a:prstGeom>
          <a:solidFill>
            <a:schemeClr val="bg1"/>
          </a:solidFill>
        </p:spPr>
      </p:pic>
      <p:sp>
        <p:nvSpPr>
          <p:cNvPr id="7" name="TextBox 6">
            <a:extLst>
              <a:ext uri="{FF2B5EF4-FFF2-40B4-BE49-F238E27FC236}">
                <a16:creationId xmlns:a16="http://schemas.microsoft.com/office/drawing/2014/main" id="{3586A171-E3D3-4777-853D-677645A3F62F}"/>
              </a:ext>
            </a:extLst>
          </p:cNvPr>
          <p:cNvSpPr txBox="1"/>
          <p:nvPr/>
        </p:nvSpPr>
        <p:spPr>
          <a:xfrm>
            <a:off x="214543" y="320039"/>
            <a:ext cx="553998" cy="6217919"/>
          </a:xfrm>
          <a:prstGeom prst="rect">
            <a:avLst/>
          </a:prstGeom>
          <a:noFill/>
        </p:spPr>
        <p:txBody>
          <a:bodyPr vert="vert270" wrap="square" rtlCol="0">
            <a:spAutoFit/>
          </a:bodyPr>
          <a:lstStyle/>
          <a:p>
            <a:r>
              <a:rPr lang="en-GB" sz="2400" b="1" dirty="0"/>
              <a:t>Year 6 Inspirational people linked to HPJS Values</a:t>
            </a:r>
          </a:p>
        </p:txBody>
      </p:sp>
    </p:spTree>
    <p:extLst>
      <p:ext uri="{BB962C8B-B14F-4D97-AF65-F5344CB8AC3E}">
        <p14:creationId xmlns:p14="http://schemas.microsoft.com/office/powerpoint/2010/main" val="4251723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5EA73C44-8932-43BC-BE73-4AD2AC4E5C84}"/>
              </a:ext>
            </a:extLst>
          </p:cNvPr>
          <p:cNvGrpSpPr/>
          <p:nvPr/>
        </p:nvGrpSpPr>
        <p:grpSpPr>
          <a:xfrm>
            <a:off x="8736284" y="3017773"/>
            <a:ext cx="2614642" cy="462201"/>
            <a:chOff x="9004918" y="557253"/>
            <a:chExt cx="2614642" cy="462201"/>
          </a:xfrm>
        </p:grpSpPr>
        <p:sp>
          <p:nvSpPr>
            <p:cNvPr id="15" name="TextBox 14">
              <a:extLst>
                <a:ext uri="{FF2B5EF4-FFF2-40B4-BE49-F238E27FC236}">
                  <a16:creationId xmlns:a16="http://schemas.microsoft.com/office/drawing/2014/main" id="{22D2A234-9D6C-4B67-9DFB-4E016B441515}"/>
                </a:ext>
              </a:extLst>
            </p:cNvPr>
            <p:cNvSpPr txBox="1"/>
            <p:nvPr/>
          </p:nvSpPr>
          <p:spPr>
            <a:xfrm>
              <a:off x="9517769" y="624644"/>
              <a:ext cx="2101791" cy="369332"/>
            </a:xfrm>
            <a:prstGeom prst="rect">
              <a:avLst/>
            </a:prstGeom>
            <a:noFill/>
          </p:spPr>
          <p:txBody>
            <a:bodyPr wrap="square" rtlCol="0">
              <a:spAutoFit/>
            </a:bodyPr>
            <a:lstStyle/>
            <a:p>
              <a:r>
                <a:rPr lang="en-GB" b="1" dirty="0"/>
                <a:t>Enquiry Questions</a:t>
              </a:r>
            </a:p>
          </p:txBody>
        </p:sp>
        <p:sp>
          <p:nvSpPr>
            <p:cNvPr id="16" name="Rectangle 15">
              <a:extLst>
                <a:ext uri="{FF2B5EF4-FFF2-40B4-BE49-F238E27FC236}">
                  <a16:creationId xmlns:a16="http://schemas.microsoft.com/office/drawing/2014/main" id="{AB59C193-AA6A-4D55-84B5-2BBBDD7B37C9}"/>
                </a:ext>
              </a:extLst>
            </p:cNvPr>
            <p:cNvSpPr/>
            <p:nvPr/>
          </p:nvSpPr>
          <p:spPr>
            <a:xfrm>
              <a:off x="9004918" y="973735"/>
              <a:ext cx="2234212"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8" name="Picture 17">
              <a:extLst>
                <a:ext uri="{FF2B5EF4-FFF2-40B4-BE49-F238E27FC236}">
                  <a16:creationId xmlns:a16="http://schemas.microsoft.com/office/drawing/2014/main" id="{786AC358-7BCF-45B4-89DC-478635B3629E}"/>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029247" y="557253"/>
              <a:ext cx="519510" cy="442947"/>
            </a:xfrm>
            <a:prstGeom prst="rect">
              <a:avLst/>
            </a:prstGeom>
          </p:spPr>
        </p:pic>
      </p:grpSp>
      <p:grpSp>
        <p:nvGrpSpPr>
          <p:cNvPr id="22" name="Group 21">
            <a:extLst>
              <a:ext uri="{FF2B5EF4-FFF2-40B4-BE49-F238E27FC236}">
                <a16:creationId xmlns:a16="http://schemas.microsoft.com/office/drawing/2014/main" id="{F1691A43-F969-4934-B1F1-FCB9BFB80293}"/>
              </a:ext>
            </a:extLst>
          </p:cNvPr>
          <p:cNvGrpSpPr/>
          <p:nvPr/>
        </p:nvGrpSpPr>
        <p:grpSpPr>
          <a:xfrm>
            <a:off x="8804379" y="-48416"/>
            <a:ext cx="1744163" cy="589574"/>
            <a:chOff x="337017" y="420281"/>
            <a:chExt cx="1744163" cy="589574"/>
          </a:xfrm>
        </p:grpSpPr>
        <p:sp>
          <p:nvSpPr>
            <p:cNvPr id="2" name="TextBox 1">
              <a:extLst>
                <a:ext uri="{FF2B5EF4-FFF2-40B4-BE49-F238E27FC236}">
                  <a16:creationId xmlns:a16="http://schemas.microsoft.com/office/drawing/2014/main" id="{E2EEC39E-0BF4-443C-A283-7040BC92B610}"/>
                </a:ext>
              </a:extLst>
            </p:cNvPr>
            <p:cNvSpPr txBox="1"/>
            <p:nvPr/>
          </p:nvSpPr>
          <p:spPr>
            <a:xfrm>
              <a:off x="864939" y="569503"/>
              <a:ext cx="1216241" cy="369332"/>
            </a:xfrm>
            <a:prstGeom prst="rect">
              <a:avLst/>
            </a:prstGeom>
            <a:noFill/>
          </p:spPr>
          <p:txBody>
            <a:bodyPr wrap="square" rtlCol="0">
              <a:spAutoFit/>
            </a:bodyPr>
            <a:lstStyle/>
            <a:p>
              <a:r>
                <a:rPr lang="en-GB" b="1" dirty="0"/>
                <a:t>Key Terms</a:t>
              </a:r>
            </a:p>
          </p:txBody>
        </p:sp>
        <p:grpSp>
          <p:nvGrpSpPr>
            <p:cNvPr id="21" name="Group 20">
              <a:extLst>
                <a:ext uri="{FF2B5EF4-FFF2-40B4-BE49-F238E27FC236}">
                  <a16:creationId xmlns:a16="http://schemas.microsoft.com/office/drawing/2014/main" id="{25244CC3-BC96-4546-9E0F-A178CE43B86E}"/>
                </a:ext>
              </a:extLst>
            </p:cNvPr>
            <p:cNvGrpSpPr/>
            <p:nvPr/>
          </p:nvGrpSpPr>
          <p:grpSpPr>
            <a:xfrm>
              <a:off x="337017" y="420281"/>
              <a:ext cx="1553929" cy="589574"/>
              <a:chOff x="337017" y="420281"/>
              <a:chExt cx="1553929" cy="589574"/>
            </a:xfrm>
          </p:grpSpPr>
          <p:sp>
            <p:nvSpPr>
              <p:cNvPr id="3" name="Rectangle 2">
                <a:extLst>
                  <a:ext uri="{FF2B5EF4-FFF2-40B4-BE49-F238E27FC236}">
                    <a16:creationId xmlns:a16="http://schemas.microsoft.com/office/drawing/2014/main" id="{97B73EE1-D708-4B98-8B50-064AADAFE508}"/>
                  </a:ext>
                </a:extLst>
              </p:cNvPr>
              <p:cNvSpPr/>
              <p:nvPr/>
            </p:nvSpPr>
            <p:spPr>
              <a:xfrm>
                <a:off x="337351" y="964136"/>
                <a:ext cx="1553595"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 name="Picture 19">
                <a:extLst>
                  <a:ext uri="{FF2B5EF4-FFF2-40B4-BE49-F238E27FC236}">
                    <a16:creationId xmlns:a16="http://schemas.microsoft.com/office/drawing/2014/main" id="{82AE3F66-3A15-45D2-8928-D6F344F5DE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7017" y="420281"/>
                <a:ext cx="615853" cy="566714"/>
              </a:xfrm>
              <a:prstGeom prst="rect">
                <a:avLst/>
              </a:prstGeom>
            </p:spPr>
          </p:pic>
        </p:grpSp>
      </p:grpSp>
      <p:pic>
        <p:nvPicPr>
          <p:cNvPr id="34" name="Picture 33">
            <a:extLst>
              <a:ext uri="{FF2B5EF4-FFF2-40B4-BE49-F238E27FC236}">
                <a16:creationId xmlns:a16="http://schemas.microsoft.com/office/drawing/2014/main" id="{6DAF141D-1CCE-40D7-B6BA-14F557A1D171}"/>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20886" y="5184380"/>
            <a:ext cx="355572" cy="355572"/>
          </a:xfrm>
          <a:prstGeom prst="rect">
            <a:avLst/>
          </a:prstGeom>
        </p:spPr>
      </p:pic>
      <p:grpSp>
        <p:nvGrpSpPr>
          <p:cNvPr id="38" name="Group 37">
            <a:extLst>
              <a:ext uri="{FF2B5EF4-FFF2-40B4-BE49-F238E27FC236}">
                <a16:creationId xmlns:a16="http://schemas.microsoft.com/office/drawing/2014/main" id="{0440B019-B1C8-43AF-8915-1344BB0398C9}"/>
              </a:ext>
            </a:extLst>
          </p:cNvPr>
          <p:cNvGrpSpPr/>
          <p:nvPr/>
        </p:nvGrpSpPr>
        <p:grpSpPr>
          <a:xfrm>
            <a:off x="237002" y="141312"/>
            <a:ext cx="2296699" cy="376986"/>
            <a:chOff x="8913549" y="541925"/>
            <a:chExt cx="1868285" cy="376986"/>
          </a:xfrm>
        </p:grpSpPr>
        <p:sp>
          <p:nvSpPr>
            <p:cNvPr id="39" name="TextBox 38">
              <a:extLst>
                <a:ext uri="{FF2B5EF4-FFF2-40B4-BE49-F238E27FC236}">
                  <a16:creationId xmlns:a16="http://schemas.microsoft.com/office/drawing/2014/main" id="{7185695F-A645-4652-804C-F528A35E4A5F}"/>
                </a:ext>
              </a:extLst>
            </p:cNvPr>
            <p:cNvSpPr txBox="1"/>
            <p:nvPr/>
          </p:nvSpPr>
          <p:spPr>
            <a:xfrm>
              <a:off x="8913549" y="541925"/>
              <a:ext cx="1868285" cy="369332"/>
            </a:xfrm>
            <a:prstGeom prst="rect">
              <a:avLst/>
            </a:prstGeom>
            <a:noFill/>
          </p:spPr>
          <p:txBody>
            <a:bodyPr wrap="square" rtlCol="0">
              <a:spAutoFit/>
            </a:bodyPr>
            <a:lstStyle/>
            <a:p>
              <a:r>
                <a:rPr lang="en-GB" b="1" dirty="0"/>
                <a:t>General Information</a:t>
              </a:r>
            </a:p>
          </p:txBody>
        </p:sp>
        <p:sp>
          <p:nvSpPr>
            <p:cNvPr id="40" name="Rectangle 39">
              <a:extLst>
                <a:ext uri="{FF2B5EF4-FFF2-40B4-BE49-F238E27FC236}">
                  <a16:creationId xmlns:a16="http://schemas.microsoft.com/office/drawing/2014/main" id="{20224F0E-C9CC-4F99-86D1-176DCE5F4E64}"/>
                </a:ext>
              </a:extLst>
            </p:cNvPr>
            <p:cNvSpPr/>
            <p:nvPr/>
          </p:nvSpPr>
          <p:spPr>
            <a:xfrm>
              <a:off x="8996671" y="862839"/>
              <a:ext cx="1615977" cy="5607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4" name="TextBox 3">
            <a:extLst>
              <a:ext uri="{FF2B5EF4-FFF2-40B4-BE49-F238E27FC236}">
                <a16:creationId xmlns:a16="http://schemas.microsoft.com/office/drawing/2014/main" id="{95C9D9E2-036D-49B7-B742-9F0F3D966C70}"/>
              </a:ext>
            </a:extLst>
          </p:cNvPr>
          <p:cNvSpPr txBox="1"/>
          <p:nvPr/>
        </p:nvSpPr>
        <p:spPr>
          <a:xfrm>
            <a:off x="8736284" y="3592721"/>
            <a:ext cx="3339648" cy="1384995"/>
          </a:xfrm>
          <a:prstGeom prst="rect">
            <a:avLst/>
          </a:prstGeom>
          <a:noFill/>
        </p:spPr>
        <p:txBody>
          <a:bodyPr wrap="square" rtlCol="0">
            <a:spAutoFit/>
          </a:bodyPr>
          <a:lstStyle/>
          <a:p>
            <a:r>
              <a:rPr lang="en-GB" sz="1200" dirty="0"/>
              <a:t>Why was Douglass known as the ‘Father of the civil rights movement’?</a:t>
            </a:r>
          </a:p>
          <a:p>
            <a:r>
              <a:rPr lang="en-GB" sz="1200" dirty="0"/>
              <a:t>Take one of Douglass’ quotes: Once you learn to read, you will be forever free. What does he mean by this?</a:t>
            </a:r>
          </a:p>
          <a:p>
            <a:r>
              <a:rPr lang="en-GB" sz="1200" dirty="0"/>
              <a:t>What struggles did Douglass encounter on his journey to become free?</a:t>
            </a:r>
          </a:p>
        </p:txBody>
      </p:sp>
      <p:grpSp>
        <p:nvGrpSpPr>
          <p:cNvPr id="28" name="Group 27">
            <a:extLst>
              <a:ext uri="{FF2B5EF4-FFF2-40B4-BE49-F238E27FC236}">
                <a16:creationId xmlns:a16="http://schemas.microsoft.com/office/drawing/2014/main" id="{7CD6848A-5A06-4DD5-B477-50C060D28032}"/>
              </a:ext>
            </a:extLst>
          </p:cNvPr>
          <p:cNvGrpSpPr/>
          <p:nvPr/>
        </p:nvGrpSpPr>
        <p:grpSpPr>
          <a:xfrm>
            <a:off x="339185" y="5226981"/>
            <a:ext cx="2194516" cy="369332"/>
            <a:chOff x="9004918" y="655443"/>
            <a:chExt cx="2539064" cy="369332"/>
          </a:xfrm>
        </p:grpSpPr>
        <p:sp>
          <p:nvSpPr>
            <p:cNvPr id="35" name="TextBox 34">
              <a:extLst>
                <a:ext uri="{FF2B5EF4-FFF2-40B4-BE49-F238E27FC236}">
                  <a16:creationId xmlns:a16="http://schemas.microsoft.com/office/drawing/2014/main" id="{0F212FC2-7AC9-4989-94B0-8042771CBE23}"/>
                </a:ext>
              </a:extLst>
            </p:cNvPr>
            <p:cNvSpPr txBox="1"/>
            <p:nvPr/>
          </p:nvSpPr>
          <p:spPr>
            <a:xfrm>
              <a:off x="9442191" y="655443"/>
              <a:ext cx="2101791" cy="369332"/>
            </a:xfrm>
            <a:prstGeom prst="rect">
              <a:avLst/>
            </a:prstGeom>
            <a:noFill/>
          </p:spPr>
          <p:txBody>
            <a:bodyPr wrap="square" rtlCol="0">
              <a:spAutoFit/>
            </a:bodyPr>
            <a:lstStyle/>
            <a:p>
              <a:r>
                <a:rPr lang="en-GB" b="1" dirty="0"/>
                <a:t>Website Links</a:t>
              </a:r>
            </a:p>
          </p:txBody>
        </p:sp>
        <p:sp>
          <p:nvSpPr>
            <p:cNvPr id="36" name="Rectangle 35">
              <a:extLst>
                <a:ext uri="{FF2B5EF4-FFF2-40B4-BE49-F238E27FC236}">
                  <a16:creationId xmlns:a16="http://schemas.microsoft.com/office/drawing/2014/main" id="{CB07D30E-E2B9-4ADE-A970-ADD918CF6A66}"/>
                </a:ext>
              </a:extLst>
            </p:cNvPr>
            <p:cNvSpPr/>
            <p:nvPr/>
          </p:nvSpPr>
          <p:spPr>
            <a:xfrm>
              <a:off x="9004918" y="973735"/>
              <a:ext cx="2234212"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8" name="TextBox 7">
            <a:extLst>
              <a:ext uri="{FF2B5EF4-FFF2-40B4-BE49-F238E27FC236}">
                <a16:creationId xmlns:a16="http://schemas.microsoft.com/office/drawing/2014/main" id="{DBE2029B-6579-437E-A8C3-7B653310DDB2}"/>
              </a:ext>
            </a:extLst>
          </p:cNvPr>
          <p:cNvSpPr txBox="1"/>
          <p:nvPr/>
        </p:nvSpPr>
        <p:spPr>
          <a:xfrm>
            <a:off x="8794561" y="627616"/>
            <a:ext cx="2992803" cy="307777"/>
          </a:xfrm>
          <a:prstGeom prst="rect">
            <a:avLst/>
          </a:prstGeom>
          <a:noFill/>
        </p:spPr>
        <p:txBody>
          <a:bodyPr wrap="square" rtlCol="0">
            <a:spAutoFit/>
          </a:bodyPr>
          <a:lstStyle/>
          <a:p>
            <a:r>
              <a:rPr lang="en-GB" sz="1400" dirty="0">
                <a:latin typeface="Verdana" panose="020B0604030504040204" pitchFamily="34" charset="0"/>
                <a:ea typeface="Verdana" panose="020B0604030504040204" pitchFamily="34" charset="0"/>
                <a:cs typeface="Verdana" panose="020B0604030504040204" pitchFamily="34" charset="0"/>
              </a:rPr>
              <a:t> </a:t>
            </a:r>
          </a:p>
        </p:txBody>
      </p:sp>
      <p:sp>
        <p:nvSpPr>
          <p:cNvPr id="37" name="TextBox 36">
            <a:extLst>
              <a:ext uri="{FF2B5EF4-FFF2-40B4-BE49-F238E27FC236}">
                <a16:creationId xmlns:a16="http://schemas.microsoft.com/office/drawing/2014/main" id="{92C83058-706A-4E07-B32A-960D63ED603C}"/>
              </a:ext>
            </a:extLst>
          </p:cNvPr>
          <p:cNvSpPr txBox="1"/>
          <p:nvPr/>
        </p:nvSpPr>
        <p:spPr>
          <a:xfrm>
            <a:off x="296671" y="2867547"/>
            <a:ext cx="2313083" cy="369332"/>
          </a:xfrm>
          <a:prstGeom prst="rect">
            <a:avLst/>
          </a:prstGeom>
          <a:noFill/>
        </p:spPr>
        <p:txBody>
          <a:bodyPr wrap="square" rtlCol="0">
            <a:spAutoFit/>
          </a:bodyPr>
          <a:lstStyle/>
          <a:p>
            <a:r>
              <a:rPr lang="en-GB" b="1" dirty="0"/>
              <a:t>Timeline</a:t>
            </a:r>
          </a:p>
        </p:txBody>
      </p:sp>
      <p:sp>
        <p:nvSpPr>
          <p:cNvPr id="41" name="Rectangle 40">
            <a:extLst>
              <a:ext uri="{FF2B5EF4-FFF2-40B4-BE49-F238E27FC236}">
                <a16:creationId xmlns:a16="http://schemas.microsoft.com/office/drawing/2014/main" id="{5380C7E2-303C-4089-81D3-CC8CF2A9E1F3}"/>
              </a:ext>
            </a:extLst>
          </p:cNvPr>
          <p:cNvSpPr/>
          <p:nvPr/>
        </p:nvSpPr>
        <p:spPr>
          <a:xfrm>
            <a:off x="380119" y="3247969"/>
            <a:ext cx="792678" cy="5607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A3906902-C5C2-4E3E-8A05-8CD92442C0BA}"/>
              </a:ext>
            </a:extLst>
          </p:cNvPr>
          <p:cNvSpPr/>
          <p:nvPr/>
        </p:nvSpPr>
        <p:spPr>
          <a:xfrm>
            <a:off x="237002" y="679956"/>
            <a:ext cx="3700955" cy="2123658"/>
          </a:xfrm>
          <a:prstGeom prst="rect">
            <a:avLst/>
          </a:prstGeom>
        </p:spPr>
        <p:txBody>
          <a:bodyPr wrap="square">
            <a:spAutoFit/>
          </a:bodyPr>
          <a:lstStyle/>
          <a:p>
            <a:r>
              <a:rPr lang="en-GB" sz="1200" dirty="0"/>
              <a:t>Abolitionist leader </a:t>
            </a:r>
            <a:r>
              <a:rPr lang="en-GB" sz="1200" b="1" dirty="0"/>
              <a:t>Frederick Douglass</a:t>
            </a:r>
            <a:r>
              <a:rPr lang="en-GB" sz="1200" dirty="0"/>
              <a:t> was born into slavery sometime around 1818 in Talbot County, Maryland. He became one of the most </a:t>
            </a:r>
            <a:r>
              <a:rPr lang="en-GB" sz="1200" b="1" dirty="0"/>
              <a:t>famous</a:t>
            </a:r>
            <a:r>
              <a:rPr lang="en-GB" sz="1200" dirty="0"/>
              <a:t> intellectuals of his time, advising presidents and lecturing to thousands on a range of causes, including women's rights and Irish home rule. </a:t>
            </a:r>
            <a:r>
              <a:rPr lang="en-GB" sz="1200" b="1" dirty="0"/>
              <a:t>Frederick Douglass</a:t>
            </a:r>
            <a:r>
              <a:rPr lang="en-GB" sz="1200" dirty="0"/>
              <a:t> has been called the father of the </a:t>
            </a:r>
            <a:r>
              <a:rPr lang="en-GB" sz="1200" b="1" dirty="0"/>
              <a:t>civil rights</a:t>
            </a:r>
            <a:r>
              <a:rPr lang="en-GB" sz="1200" dirty="0"/>
              <a:t> movement. He rose through determination, brilliance, and eloquence to shape the American nation. He was an abolitionist, human </a:t>
            </a:r>
            <a:r>
              <a:rPr lang="en-GB" sz="1200" b="1" dirty="0"/>
              <a:t>rights</a:t>
            </a:r>
            <a:r>
              <a:rPr lang="en-GB" sz="1200" dirty="0"/>
              <a:t> and women's </a:t>
            </a:r>
            <a:r>
              <a:rPr lang="en-GB" sz="1200" b="1" dirty="0"/>
              <a:t>rights</a:t>
            </a:r>
            <a:r>
              <a:rPr lang="en-GB" sz="1200" dirty="0"/>
              <a:t> activist, orator, author, journalist, publisher, and social reformer.</a:t>
            </a:r>
          </a:p>
        </p:txBody>
      </p:sp>
      <p:sp>
        <p:nvSpPr>
          <p:cNvPr id="7" name="Rectangle 6">
            <a:extLst>
              <a:ext uri="{FF2B5EF4-FFF2-40B4-BE49-F238E27FC236}">
                <a16:creationId xmlns:a16="http://schemas.microsoft.com/office/drawing/2014/main" id="{AB6A11F6-EA17-481E-ACC3-1296C3535CFB}"/>
              </a:ext>
            </a:extLst>
          </p:cNvPr>
          <p:cNvSpPr/>
          <p:nvPr/>
        </p:nvSpPr>
        <p:spPr>
          <a:xfrm>
            <a:off x="3933921" y="626335"/>
            <a:ext cx="4320124" cy="2631490"/>
          </a:xfrm>
          <a:prstGeom prst="rect">
            <a:avLst/>
          </a:prstGeom>
        </p:spPr>
        <p:txBody>
          <a:bodyPr wrap="square">
            <a:spAutoFit/>
          </a:bodyPr>
          <a:lstStyle/>
          <a:p>
            <a:r>
              <a:rPr lang="en-GB" sz="1100" i="1" dirty="0"/>
              <a:t>Power concedes nothing without a demand. It never did and it never will.</a:t>
            </a:r>
            <a:endParaRPr lang="en-GB" sz="1100" dirty="0"/>
          </a:p>
          <a:p>
            <a:r>
              <a:rPr lang="en-GB" sz="1100" i="1" dirty="0"/>
              <a:t>If there is no struggle, there is no progress.</a:t>
            </a:r>
            <a:endParaRPr lang="en-GB" sz="1100" dirty="0"/>
          </a:p>
          <a:p>
            <a:r>
              <a:rPr lang="en-GB" sz="1100" i="1" dirty="0"/>
              <a:t>What to the Slave is the 4th of July.</a:t>
            </a:r>
            <a:endParaRPr lang="en-GB" sz="1100" dirty="0"/>
          </a:p>
          <a:p>
            <a:r>
              <a:rPr lang="en-GB" sz="1100" i="1" dirty="0"/>
              <a:t>It is easier to build strong children than to repair broken men.</a:t>
            </a:r>
            <a:endParaRPr lang="en-GB" sz="1100" dirty="0"/>
          </a:p>
          <a:p>
            <a:r>
              <a:rPr lang="en-GB" sz="1100" i="1" dirty="0"/>
              <a:t>Those who profess to favour freedom, and yet depreciate agitation, are men who want crops without ploughing up the ground.</a:t>
            </a:r>
            <a:endParaRPr lang="en-GB" sz="1100" dirty="0"/>
          </a:p>
          <a:p>
            <a:r>
              <a:rPr lang="en-GB" sz="1100" i="1" dirty="0"/>
              <a:t>Without a struggle, there can be no progress.</a:t>
            </a:r>
            <a:endParaRPr lang="en-GB" sz="1100" dirty="0"/>
          </a:p>
          <a:p>
            <a:r>
              <a:rPr lang="en-GB" sz="1100" i="1" dirty="0"/>
              <a:t>I prayed for twenty years but received no answer until I prayed with my legs.</a:t>
            </a:r>
            <a:endParaRPr lang="en-GB" sz="1100" dirty="0"/>
          </a:p>
          <a:p>
            <a:r>
              <a:rPr lang="en-GB" sz="1100" i="1" dirty="0"/>
              <a:t>The soul that is within me no man can degrade.</a:t>
            </a:r>
            <a:endParaRPr lang="en-GB" sz="1100" dirty="0"/>
          </a:p>
          <a:p>
            <a:r>
              <a:rPr lang="en-GB" sz="1100" i="1" dirty="0"/>
              <a:t>You have seen how a man was made a slave; you shall see how a slave was made a man.</a:t>
            </a:r>
            <a:endParaRPr lang="en-GB" sz="1100" dirty="0"/>
          </a:p>
          <a:p>
            <a:r>
              <a:rPr lang="en-GB" sz="1100" i="1" dirty="0"/>
              <a:t>The limits of tyrants are prescribed by the endurance of those whom they oppress.</a:t>
            </a:r>
          </a:p>
          <a:p>
            <a:r>
              <a:rPr lang="en-GB" sz="1100" dirty="0"/>
              <a:t>Once you learn to </a:t>
            </a:r>
            <a:r>
              <a:rPr lang="en-GB" sz="1100" b="1" dirty="0"/>
              <a:t>read</a:t>
            </a:r>
            <a:r>
              <a:rPr lang="en-GB" sz="1100" dirty="0"/>
              <a:t>, you will be forever free</a:t>
            </a:r>
            <a:endParaRPr lang="en-GB" sz="1100" dirty="0">
              <a:effectLst/>
            </a:endParaRPr>
          </a:p>
        </p:txBody>
      </p:sp>
      <p:sp>
        <p:nvSpPr>
          <p:cNvPr id="9" name="Rectangle 8">
            <a:extLst>
              <a:ext uri="{FF2B5EF4-FFF2-40B4-BE49-F238E27FC236}">
                <a16:creationId xmlns:a16="http://schemas.microsoft.com/office/drawing/2014/main" id="{8CBEFD91-6659-4271-B6A1-0AFF7BFD4552}"/>
              </a:ext>
            </a:extLst>
          </p:cNvPr>
          <p:cNvSpPr/>
          <p:nvPr/>
        </p:nvSpPr>
        <p:spPr>
          <a:xfrm>
            <a:off x="237001" y="5648528"/>
            <a:ext cx="7530959" cy="1292662"/>
          </a:xfrm>
          <a:prstGeom prst="rect">
            <a:avLst/>
          </a:prstGeom>
        </p:spPr>
        <p:txBody>
          <a:bodyPr wrap="square">
            <a:spAutoFit/>
          </a:bodyPr>
          <a:lstStyle/>
          <a:p>
            <a:r>
              <a:rPr lang="en-GB" sz="1200" dirty="0">
                <a:hlinkClick r:id="rId5">
                  <a:extLst>
                    <a:ext uri="{A12FA001-AC4F-418D-AE19-62706E023703}">
                      <ahyp:hlinkClr xmlns:ahyp="http://schemas.microsoft.com/office/drawing/2018/hyperlinkcolor" val="tx"/>
                    </a:ext>
                  </a:extLst>
                </a:hlinkClick>
              </a:rPr>
              <a:t>https://www.ducksters.com/history/civil_rights/frederick_douglass.php</a:t>
            </a:r>
            <a:endParaRPr lang="en-GB" sz="1200" dirty="0"/>
          </a:p>
          <a:p>
            <a:r>
              <a:rPr lang="en-GB" sz="1200" dirty="0">
                <a:hlinkClick r:id="rId5">
                  <a:extLst>
                    <a:ext uri="{A12FA001-AC4F-418D-AE19-62706E023703}">
                      <ahyp:hlinkClr xmlns:ahyp="http://schemas.microsoft.com/office/drawing/2018/hyperlinkcolor" val="tx"/>
                    </a:ext>
                  </a:extLst>
                </a:hlinkClick>
              </a:rPr>
              <a:t>https://www.history.com/topics/black-history/frederick-douglass</a:t>
            </a:r>
            <a:endParaRPr lang="en-GB" sz="1200" dirty="0"/>
          </a:p>
          <a:p>
            <a:r>
              <a:rPr lang="en-GB" sz="1200" b="1" dirty="0">
                <a:solidFill>
                  <a:srgbClr val="000000"/>
                </a:solidFill>
                <a:latin typeface="Calibri" panose="020F0502020204030204" pitchFamily="34" charset="0"/>
              </a:rPr>
              <a:t>Remember: if you add “Key Stage 2” to your google search, you will get results aimed at junior school children! Always check with an adult if there is a website that you are unsure about</a:t>
            </a:r>
            <a:r>
              <a:rPr lang="en-GB" sz="1200" dirty="0">
                <a:solidFill>
                  <a:srgbClr val="000000"/>
                </a:solidFill>
                <a:latin typeface="Calibri" panose="020F0502020204030204" pitchFamily="34" charset="0"/>
              </a:rPr>
              <a:t>. </a:t>
            </a:r>
            <a:endParaRPr lang="en-GB" sz="1200" dirty="0"/>
          </a:p>
          <a:p>
            <a:endParaRPr lang="en-GB" sz="1200" dirty="0"/>
          </a:p>
          <a:p>
            <a:endParaRPr lang="en-GB" dirty="0"/>
          </a:p>
        </p:txBody>
      </p:sp>
      <p:sp>
        <p:nvSpPr>
          <p:cNvPr id="10" name="TextBox 9">
            <a:extLst>
              <a:ext uri="{FF2B5EF4-FFF2-40B4-BE49-F238E27FC236}">
                <a16:creationId xmlns:a16="http://schemas.microsoft.com/office/drawing/2014/main" id="{5B28A73E-EAB5-46FE-816C-FF151EEC447A}"/>
              </a:ext>
            </a:extLst>
          </p:cNvPr>
          <p:cNvSpPr txBox="1"/>
          <p:nvPr/>
        </p:nvSpPr>
        <p:spPr>
          <a:xfrm>
            <a:off x="8818890" y="679956"/>
            <a:ext cx="3257042" cy="2308324"/>
          </a:xfrm>
          <a:prstGeom prst="rect">
            <a:avLst/>
          </a:prstGeom>
          <a:noFill/>
        </p:spPr>
        <p:txBody>
          <a:bodyPr wrap="square" rtlCol="0">
            <a:spAutoFit/>
          </a:bodyPr>
          <a:lstStyle/>
          <a:p>
            <a:r>
              <a:rPr lang="en-GB" sz="1200" dirty="0"/>
              <a:t>Civil rights-the rights of citizens to political and social freedom and equality</a:t>
            </a:r>
          </a:p>
          <a:p>
            <a:r>
              <a:rPr lang="en-GB" sz="1200" dirty="0"/>
              <a:t>Abolitionist-the action of abolishing a system, practice, or institution.</a:t>
            </a:r>
          </a:p>
          <a:p>
            <a:r>
              <a:rPr lang="en-GB" sz="1200" dirty="0"/>
              <a:t>Slave-(especially in the past) a person who is the legal property of another and is forced to obey them.</a:t>
            </a:r>
          </a:p>
          <a:p>
            <a:r>
              <a:rPr lang="en-GB" sz="1200" dirty="0"/>
              <a:t>Slavery- </a:t>
            </a:r>
            <a:r>
              <a:rPr lang="en-GB" sz="1200" dirty="0">
                <a:effectLst/>
              </a:rPr>
              <a:t>the state of being a slave.</a:t>
            </a:r>
          </a:p>
          <a:p>
            <a:r>
              <a:rPr lang="en-GB" sz="1200" dirty="0"/>
              <a:t>Reformer- a person who makes changes to something in order to improve it.</a:t>
            </a:r>
          </a:p>
          <a:p>
            <a:r>
              <a:rPr lang="en-GB" sz="1200" dirty="0"/>
              <a:t>Activist-a person who campaigns to bring about political or social change.</a:t>
            </a:r>
          </a:p>
        </p:txBody>
      </p:sp>
      <p:pic>
        <p:nvPicPr>
          <p:cNvPr id="14" name="Picture 13">
            <a:extLst>
              <a:ext uri="{FF2B5EF4-FFF2-40B4-BE49-F238E27FC236}">
                <a16:creationId xmlns:a16="http://schemas.microsoft.com/office/drawing/2014/main" id="{568A5ABB-08A3-4DA9-9BE1-84AB6C881F5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843908" y="5045133"/>
            <a:ext cx="1475203" cy="1662201"/>
          </a:xfrm>
          <a:prstGeom prst="rect">
            <a:avLst/>
          </a:prstGeom>
        </p:spPr>
      </p:pic>
      <p:sp>
        <p:nvSpPr>
          <p:cNvPr id="90" name="TextBox 89">
            <a:extLst>
              <a:ext uri="{FF2B5EF4-FFF2-40B4-BE49-F238E27FC236}">
                <a16:creationId xmlns:a16="http://schemas.microsoft.com/office/drawing/2014/main" id="{8A6536A6-DE8E-4CA1-B3AA-26ABA28C9C1A}"/>
              </a:ext>
            </a:extLst>
          </p:cNvPr>
          <p:cNvSpPr txBox="1"/>
          <p:nvPr/>
        </p:nvSpPr>
        <p:spPr>
          <a:xfrm>
            <a:off x="7911540" y="3982891"/>
            <a:ext cx="786322" cy="338554"/>
          </a:xfrm>
          <a:prstGeom prst="rect">
            <a:avLst/>
          </a:prstGeom>
          <a:noFill/>
        </p:spPr>
        <p:txBody>
          <a:bodyPr wrap="square" rtlCol="0">
            <a:spAutoFit/>
          </a:bodyPr>
          <a:lstStyle/>
          <a:p>
            <a:pPr algn="ctr"/>
            <a:r>
              <a:rPr lang="en-GB" sz="1600" b="1" dirty="0"/>
              <a:t>1895</a:t>
            </a:r>
          </a:p>
        </p:txBody>
      </p:sp>
      <p:grpSp>
        <p:nvGrpSpPr>
          <p:cNvPr id="11" name="Group 10">
            <a:extLst>
              <a:ext uri="{FF2B5EF4-FFF2-40B4-BE49-F238E27FC236}">
                <a16:creationId xmlns:a16="http://schemas.microsoft.com/office/drawing/2014/main" id="{BFF70C43-2037-4694-8773-27F531718A08}"/>
              </a:ext>
            </a:extLst>
          </p:cNvPr>
          <p:cNvGrpSpPr/>
          <p:nvPr/>
        </p:nvGrpSpPr>
        <p:grpSpPr>
          <a:xfrm>
            <a:off x="-15796" y="3462761"/>
            <a:ext cx="8755022" cy="2334927"/>
            <a:chOff x="-15796" y="3462761"/>
            <a:chExt cx="8755022" cy="2334927"/>
          </a:xfrm>
        </p:grpSpPr>
        <p:grpSp>
          <p:nvGrpSpPr>
            <p:cNvPr id="31" name="Group 30">
              <a:extLst>
                <a:ext uri="{FF2B5EF4-FFF2-40B4-BE49-F238E27FC236}">
                  <a16:creationId xmlns:a16="http://schemas.microsoft.com/office/drawing/2014/main" id="{67C387FE-A722-4311-B3D9-A764B98D618D}"/>
                </a:ext>
              </a:extLst>
            </p:cNvPr>
            <p:cNvGrpSpPr/>
            <p:nvPr/>
          </p:nvGrpSpPr>
          <p:grpSpPr>
            <a:xfrm>
              <a:off x="-15796" y="3556245"/>
              <a:ext cx="8624739" cy="2241443"/>
              <a:chOff x="1336956" y="396457"/>
              <a:chExt cx="9347928" cy="2525147"/>
            </a:xfrm>
          </p:grpSpPr>
          <p:cxnSp>
            <p:nvCxnSpPr>
              <p:cNvPr id="32" name="Straight Connector 31">
                <a:extLst>
                  <a:ext uri="{FF2B5EF4-FFF2-40B4-BE49-F238E27FC236}">
                    <a16:creationId xmlns:a16="http://schemas.microsoft.com/office/drawing/2014/main" id="{D9D83F89-46E6-4299-847E-ED90472901DD}"/>
                  </a:ext>
                </a:extLst>
              </p:cNvPr>
              <p:cNvCxnSpPr>
                <a:cxnSpLocks/>
                <a:stCxn id="33" idx="2"/>
                <a:endCxn id="53" idx="6"/>
              </p:cNvCxnSpPr>
              <p:nvPr/>
            </p:nvCxnSpPr>
            <p:spPr>
              <a:xfrm>
                <a:off x="1722307" y="1398652"/>
                <a:ext cx="8837984" cy="17756"/>
              </a:xfrm>
              <a:prstGeom prst="line">
                <a:avLst/>
              </a:prstGeom>
              <a:ln w="57150"/>
            </p:spPr>
            <p:style>
              <a:lnRef idx="1">
                <a:schemeClr val="dk1"/>
              </a:lnRef>
              <a:fillRef idx="0">
                <a:schemeClr val="dk1"/>
              </a:fillRef>
              <a:effectRef idx="0">
                <a:schemeClr val="dk1"/>
              </a:effectRef>
              <a:fontRef idx="minor">
                <a:schemeClr val="tx1"/>
              </a:fontRef>
            </p:style>
          </p:cxnSp>
          <p:sp>
            <p:nvSpPr>
              <p:cNvPr id="33" name="Oval 32">
                <a:extLst>
                  <a:ext uri="{FF2B5EF4-FFF2-40B4-BE49-F238E27FC236}">
                    <a16:creationId xmlns:a16="http://schemas.microsoft.com/office/drawing/2014/main" id="{A1AE250D-5CC6-45A5-95B1-81F1D029E4D6}"/>
                  </a:ext>
                </a:extLst>
              </p:cNvPr>
              <p:cNvSpPr/>
              <p:nvPr/>
            </p:nvSpPr>
            <p:spPr>
              <a:xfrm>
                <a:off x="1722307" y="1323192"/>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2" name="Oval 41">
                <a:extLst>
                  <a:ext uri="{FF2B5EF4-FFF2-40B4-BE49-F238E27FC236}">
                    <a16:creationId xmlns:a16="http://schemas.microsoft.com/office/drawing/2014/main" id="{F21B6E46-940A-4FF7-84B7-46AFE703A119}"/>
                  </a:ext>
                </a:extLst>
              </p:cNvPr>
              <p:cNvSpPr/>
              <p:nvPr/>
            </p:nvSpPr>
            <p:spPr>
              <a:xfrm>
                <a:off x="2491643" y="1336509"/>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3" name="Oval 42">
                <a:extLst>
                  <a:ext uri="{FF2B5EF4-FFF2-40B4-BE49-F238E27FC236}">
                    <a16:creationId xmlns:a16="http://schemas.microsoft.com/office/drawing/2014/main" id="{2124AA4E-EA55-4CA5-AE78-4398F13772E4}"/>
                  </a:ext>
                </a:extLst>
              </p:cNvPr>
              <p:cNvSpPr/>
              <p:nvPr/>
            </p:nvSpPr>
            <p:spPr>
              <a:xfrm>
                <a:off x="3202651" y="1327631"/>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4" name="Oval 43">
                <a:extLst>
                  <a:ext uri="{FF2B5EF4-FFF2-40B4-BE49-F238E27FC236}">
                    <a16:creationId xmlns:a16="http://schemas.microsoft.com/office/drawing/2014/main" id="{BF30512E-A118-4FE4-9B2F-573A394AB3E4}"/>
                  </a:ext>
                </a:extLst>
              </p:cNvPr>
              <p:cNvSpPr/>
              <p:nvPr/>
            </p:nvSpPr>
            <p:spPr>
              <a:xfrm>
                <a:off x="3910077" y="1336509"/>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5" name="Oval 44">
                <a:extLst>
                  <a:ext uri="{FF2B5EF4-FFF2-40B4-BE49-F238E27FC236}">
                    <a16:creationId xmlns:a16="http://schemas.microsoft.com/office/drawing/2014/main" id="{FB15CF94-F8B0-478C-9DE7-E7D3C2D85CB2}"/>
                  </a:ext>
                </a:extLst>
              </p:cNvPr>
              <p:cNvSpPr/>
              <p:nvPr/>
            </p:nvSpPr>
            <p:spPr>
              <a:xfrm>
                <a:off x="4679840" y="1327631"/>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6" name="Oval 45">
                <a:extLst>
                  <a:ext uri="{FF2B5EF4-FFF2-40B4-BE49-F238E27FC236}">
                    <a16:creationId xmlns:a16="http://schemas.microsoft.com/office/drawing/2014/main" id="{5DFBA933-680E-4AF3-983D-D91A96E5B0AA}"/>
                  </a:ext>
                </a:extLst>
              </p:cNvPr>
              <p:cNvSpPr/>
              <p:nvPr/>
            </p:nvSpPr>
            <p:spPr>
              <a:xfrm>
                <a:off x="5378739" y="1336509"/>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7" name="Oval 46">
                <a:extLst>
                  <a:ext uri="{FF2B5EF4-FFF2-40B4-BE49-F238E27FC236}">
                    <a16:creationId xmlns:a16="http://schemas.microsoft.com/office/drawing/2014/main" id="{C40466B0-E102-406D-A7DA-0DA9A83F972A}"/>
                  </a:ext>
                </a:extLst>
              </p:cNvPr>
              <p:cNvSpPr/>
              <p:nvPr/>
            </p:nvSpPr>
            <p:spPr>
              <a:xfrm>
                <a:off x="6121463" y="1345388"/>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8" name="Oval 47">
                <a:extLst>
                  <a:ext uri="{FF2B5EF4-FFF2-40B4-BE49-F238E27FC236}">
                    <a16:creationId xmlns:a16="http://schemas.microsoft.com/office/drawing/2014/main" id="{0AC2E0AD-DD44-470D-B07C-1CD7FC53EFE6}"/>
                  </a:ext>
                </a:extLst>
              </p:cNvPr>
              <p:cNvSpPr/>
              <p:nvPr/>
            </p:nvSpPr>
            <p:spPr>
              <a:xfrm>
                <a:off x="6798835" y="1327631"/>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9" name="Oval 48">
                <a:extLst>
                  <a:ext uri="{FF2B5EF4-FFF2-40B4-BE49-F238E27FC236}">
                    <a16:creationId xmlns:a16="http://schemas.microsoft.com/office/drawing/2014/main" id="{AF8BF8D6-377C-4659-B41D-B74C619646F0}"/>
                  </a:ext>
                </a:extLst>
              </p:cNvPr>
              <p:cNvSpPr/>
              <p:nvPr/>
            </p:nvSpPr>
            <p:spPr>
              <a:xfrm>
                <a:off x="7527227" y="1345388"/>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0" name="Oval 49">
                <a:extLst>
                  <a:ext uri="{FF2B5EF4-FFF2-40B4-BE49-F238E27FC236}">
                    <a16:creationId xmlns:a16="http://schemas.microsoft.com/office/drawing/2014/main" id="{77C2E74A-D20D-42EB-9DB9-3A665428D1DE}"/>
                  </a:ext>
                </a:extLst>
              </p:cNvPr>
              <p:cNvSpPr/>
              <p:nvPr/>
            </p:nvSpPr>
            <p:spPr>
              <a:xfrm>
                <a:off x="8263065" y="1323193"/>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1" name="Oval 50">
                <a:extLst>
                  <a:ext uri="{FF2B5EF4-FFF2-40B4-BE49-F238E27FC236}">
                    <a16:creationId xmlns:a16="http://schemas.microsoft.com/office/drawing/2014/main" id="{3BDBC3F0-797C-444D-BB78-8C96F87E0CB5}"/>
                  </a:ext>
                </a:extLst>
              </p:cNvPr>
              <p:cNvSpPr/>
              <p:nvPr/>
            </p:nvSpPr>
            <p:spPr>
              <a:xfrm>
                <a:off x="8964128" y="1323192"/>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2" name="Oval 51">
                <a:extLst>
                  <a:ext uri="{FF2B5EF4-FFF2-40B4-BE49-F238E27FC236}">
                    <a16:creationId xmlns:a16="http://schemas.microsoft.com/office/drawing/2014/main" id="{EDB90600-5DEF-4949-8DCF-271109F808F5}"/>
                  </a:ext>
                </a:extLst>
              </p:cNvPr>
              <p:cNvSpPr/>
              <p:nvPr/>
            </p:nvSpPr>
            <p:spPr>
              <a:xfrm>
                <a:off x="9680262" y="1318756"/>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3" name="Oval 52">
                <a:extLst>
                  <a:ext uri="{FF2B5EF4-FFF2-40B4-BE49-F238E27FC236}">
                    <a16:creationId xmlns:a16="http://schemas.microsoft.com/office/drawing/2014/main" id="{350DCAC9-EA58-468A-BE69-AB40EA0C4DA3}"/>
                  </a:ext>
                </a:extLst>
              </p:cNvPr>
              <p:cNvSpPr/>
              <p:nvPr/>
            </p:nvSpPr>
            <p:spPr>
              <a:xfrm>
                <a:off x="10418249" y="1340948"/>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4" name="TextBox 53">
                <a:extLst>
                  <a:ext uri="{FF2B5EF4-FFF2-40B4-BE49-F238E27FC236}">
                    <a16:creationId xmlns:a16="http://schemas.microsoft.com/office/drawing/2014/main" id="{70AEF2FF-BA25-40BF-81AA-EB4E72CF300D}"/>
                  </a:ext>
                </a:extLst>
              </p:cNvPr>
              <p:cNvSpPr txBox="1"/>
              <p:nvPr/>
            </p:nvSpPr>
            <p:spPr>
              <a:xfrm>
                <a:off x="1336956" y="1624560"/>
                <a:ext cx="852256" cy="450753"/>
              </a:xfrm>
              <a:prstGeom prst="rect">
                <a:avLst/>
              </a:prstGeom>
              <a:noFill/>
            </p:spPr>
            <p:txBody>
              <a:bodyPr wrap="square" rtlCol="0">
                <a:spAutoFit/>
              </a:bodyPr>
              <a:lstStyle/>
              <a:p>
                <a:pPr algn="ctr"/>
                <a:r>
                  <a:rPr lang="en-GB" sz="1000" b="1" dirty="0"/>
                  <a:t>Douglass born</a:t>
                </a:r>
              </a:p>
            </p:txBody>
          </p:sp>
          <p:sp>
            <p:nvSpPr>
              <p:cNvPr id="55" name="TextBox 54">
                <a:extLst>
                  <a:ext uri="{FF2B5EF4-FFF2-40B4-BE49-F238E27FC236}">
                    <a16:creationId xmlns:a16="http://schemas.microsoft.com/office/drawing/2014/main" id="{985786A2-1EC4-47D0-BF30-380AE0429C40}"/>
                  </a:ext>
                </a:extLst>
              </p:cNvPr>
              <p:cNvSpPr txBox="1"/>
              <p:nvPr/>
            </p:nvSpPr>
            <p:spPr>
              <a:xfrm>
                <a:off x="1367200" y="900301"/>
                <a:ext cx="852256" cy="381405"/>
              </a:xfrm>
              <a:prstGeom prst="rect">
                <a:avLst/>
              </a:prstGeom>
              <a:noFill/>
            </p:spPr>
            <p:txBody>
              <a:bodyPr wrap="square" rtlCol="0">
                <a:spAutoFit/>
              </a:bodyPr>
              <a:lstStyle/>
              <a:p>
                <a:pPr algn="ctr"/>
                <a:r>
                  <a:rPr lang="en-GB" sz="1600" b="1" dirty="0"/>
                  <a:t>1818</a:t>
                </a:r>
              </a:p>
            </p:txBody>
          </p:sp>
          <p:sp>
            <p:nvSpPr>
              <p:cNvPr id="56" name="TextBox 55">
                <a:extLst>
                  <a:ext uri="{FF2B5EF4-FFF2-40B4-BE49-F238E27FC236}">
                    <a16:creationId xmlns:a16="http://schemas.microsoft.com/office/drawing/2014/main" id="{D85EFAAD-D700-40F0-AFA2-8DEA81C02173}"/>
                  </a:ext>
                </a:extLst>
              </p:cNvPr>
              <p:cNvSpPr txBox="1"/>
              <p:nvPr/>
            </p:nvSpPr>
            <p:spPr>
              <a:xfrm>
                <a:off x="2136536" y="900301"/>
                <a:ext cx="852256" cy="381405"/>
              </a:xfrm>
              <a:prstGeom prst="rect">
                <a:avLst/>
              </a:prstGeom>
              <a:noFill/>
            </p:spPr>
            <p:txBody>
              <a:bodyPr wrap="square" rtlCol="0">
                <a:spAutoFit/>
              </a:bodyPr>
              <a:lstStyle/>
              <a:p>
                <a:pPr algn="ctr"/>
                <a:r>
                  <a:rPr lang="en-GB" sz="1600" b="1" dirty="0"/>
                  <a:t>1827</a:t>
                </a:r>
              </a:p>
            </p:txBody>
          </p:sp>
          <p:sp>
            <p:nvSpPr>
              <p:cNvPr id="57" name="TextBox 56">
                <a:extLst>
                  <a:ext uri="{FF2B5EF4-FFF2-40B4-BE49-F238E27FC236}">
                    <a16:creationId xmlns:a16="http://schemas.microsoft.com/office/drawing/2014/main" id="{CDCDBE15-9420-45A3-9FA5-916A647379A5}"/>
                  </a:ext>
                </a:extLst>
              </p:cNvPr>
              <p:cNvSpPr txBox="1"/>
              <p:nvPr/>
            </p:nvSpPr>
            <p:spPr>
              <a:xfrm>
                <a:off x="2847544" y="909179"/>
                <a:ext cx="852256" cy="381405"/>
              </a:xfrm>
              <a:prstGeom prst="rect">
                <a:avLst/>
              </a:prstGeom>
              <a:noFill/>
            </p:spPr>
            <p:txBody>
              <a:bodyPr wrap="square" rtlCol="0">
                <a:spAutoFit/>
              </a:bodyPr>
              <a:lstStyle/>
              <a:p>
                <a:pPr algn="ctr"/>
                <a:r>
                  <a:rPr lang="en-GB" sz="1600" b="1" dirty="0"/>
                  <a:t>1829</a:t>
                </a:r>
              </a:p>
            </p:txBody>
          </p:sp>
          <p:sp>
            <p:nvSpPr>
              <p:cNvPr id="58" name="TextBox 57">
                <a:extLst>
                  <a:ext uri="{FF2B5EF4-FFF2-40B4-BE49-F238E27FC236}">
                    <a16:creationId xmlns:a16="http://schemas.microsoft.com/office/drawing/2014/main" id="{CEC483BE-E7E4-4581-9A49-85BDB1E6DA59}"/>
                  </a:ext>
                </a:extLst>
              </p:cNvPr>
              <p:cNvSpPr txBox="1"/>
              <p:nvPr/>
            </p:nvSpPr>
            <p:spPr>
              <a:xfrm>
                <a:off x="3558552" y="900301"/>
                <a:ext cx="852256" cy="381405"/>
              </a:xfrm>
              <a:prstGeom prst="rect">
                <a:avLst/>
              </a:prstGeom>
              <a:noFill/>
            </p:spPr>
            <p:txBody>
              <a:bodyPr wrap="square" rtlCol="0">
                <a:spAutoFit/>
              </a:bodyPr>
              <a:lstStyle/>
              <a:p>
                <a:pPr algn="ctr"/>
                <a:r>
                  <a:rPr lang="en-GB" sz="1600" b="1" dirty="0"/>
                  <a:t>1831</a:t>
                </a:r>
              </a:p>
            </p:txBody>
          </p:sp>
          <p:sp>
            <p:nvSpPr>
              <p:cNvPr id="59" name="TextBox 58">
                <a:extLst>
                  <a:ext uri="{FF2B5EF4-FFF2-40B4-BE49-F238E27FC236}">
                    <a16:creationId xmlns:a16="http://schemas.microsoft.com/office/drawing/2014/main" id="{21FB55F7-B66C-4D92-8BE1-0565B5C7BA64}"/>
                  </a:ext>
                </a:extLst>
              </p:cNvPr>
              <p:cNvSpPr txBox="1"/>
              <p:nvPr/>
            </p:nvSpPr>
            <p:spPr>
              <a:xfrm>
                <a:off x="4253308" y="897899"/>
                <a:ext cx="852256" cy="381405"/>
              </a:xfrm>
              <a:prstGeom prst="rect">
                <a:avLst/>
              </a:prstGeom>
              <a:noFill/>
            </p:spPr>
            <p:txBody>
              <a:bodyPr wrap="square" rtlCol="0">
                <a:spAutoFit/>
              </a:bodyPr>
              <a:lstStyle/>
              <a:p>
                <a:pPr algn="ctr"/>
                <a:r>
                  <a:rPr lang="en-GB" sz="1600" b="1" dirty="0"/>
                  <a:t>1836</a:t>
                </a:r>
              </a:p>
            </p:txBody>
          </p:sp>
          <p:sp>
            <p:nvSpPr>
              <p:cNvPr id="60" name="TextBox 59">
                <a:extLst>
                  <a:ext uri="{FF2B5EF4-FFF2-40B4-BE49-F238E27FC236}">
                    <a16:creationId xmlns:a16="http://schemas.microsoft.com/office/drawing/2014/main" id="{20251B0B-380C-4929-A2EF-63C31986D25E}"/>
                  </a:ext>
                </a:extLst>
              </p:cNvPr>
              <p:cNvSpPr txBox="1"/>
              <p:nvPr/>
            </p:nvSpPr>
            <p:spPr>
              <a:xfrm>
                <a:off x="5033255" y="895496"/>
                <a:ext cx="852256" cy="381405"/>
              </a:xfrm>
              <a:prstGeom prst="rect">
                <a:avLst/>
              </a:prstGeom>
              <a:noFill/>
            </p:spPr>
            <p:txBody>
              <a:bodyPr wrap="square" rtlCol="0">
                <a:spAutoFit/>
              </a:bodyPr>
              <a:lstStyle/>
              <a:p>
                <a:pPr algn="ctr"/>
                <a:r>
                  <a:rPr lang="en-GB" sz="1600" b="1" dirty="0"/>
                  <a:t>1838</a:t>
                </a:r>
              </a:p>
            </p:txBody>
          </p:sp>
          <p:sp>
            <p:nvSpPr>
              <p:cNvPr id="61" name="TextBox 60">
                <a:extLst>
                  <a:ext uri="{FF2B5EF4-FFF2-40B4-BE49-F238E27FC236}">
                    <a16:creationId xmlns:a16="http://schemas.microsoft.com/office/drawing/2014/main" id="{46996924-9C52-43CA-AF2C-A668C7DA2CBC}"/>
                  </a:ext>
                </a:extLst>
              </p:cNvPr>
              <p:cNvSpPr txBox="1"/>
              <p:nvPr/>
            </p:nvSpPr>
            <p:spPr>
              <a:xfrm>
                <a:off x="5766356" y="895496"/>
                <a:ext cx="852256" cy="381405"/>
              </a:xfrm>
              <a:prstGeom prst="rect">
                <a:avLst/>
              </a:prstGeom>
              <a:noFill/>
            </p:spPr>
            <p:txBody>
              <a:bodyPr wrap="square" rtlCol="0">
                <a:spAutoFit/>
              </a:bodyPr>
              <a:lstStyle/>
              <a:p>
                <a:pPr algn="ctr"/>
                <a:r>
                  <a:rPr lang="en-GB" sz="1600" b="1" dirty="0"/>
                  <a:t>1841</a:t>
                </a:r>
              </a:p>
            </p:txBody>
          </p:sp>
          <p:sp>
            <p:nvSpPr>
              <p:cNvPr id="62" name="TextBox 61">
                <a:extLst>
                  <a:ext uri="{FF2B5EF4-FFF2-40B4-BE49-F238E27FC236}">
                    <a16:creationId xmlns:a16="http://schemas.microsoft.com/office/drawing/2014/main" id="{A1C9D18E-C770-4CE6-BCAC-0D9BD72B4025}"/>
                  </a:ext>
                </a:extLst>
              </p:cNvPr>
              <p:cNvSpPr txBox="1"/>
              <p:nvPr/>
            </p:nvSpPr>
            <p:spPr>
              <a:xfrm>
                <a:off x="6443728" y="880145"/>
                <a:ext cx="852256" cy="381406"/>
              </a:xfrm>
              <a:prstGeom prst="rect">
                <a:avLst/>
              </a:prstGeom>
              <a:noFill/>
            </p:spPr>
            <p:txBody>
              <a:bodyPr wrap="square" rtlCol="0">
                <a:spAutoFit/>
              </a:bodyPr>
              <a:lstStyle/>
              <a:p>
                <a:pPr algn="ctr"/>
                <a:r>
                  <a:rPr lang="en-GB" sz="1600" b="1" dirty="0"/>
                  <a:t>1848</a:t>
                </a:r>
              </a:p>
            </p:txBody>
          </p:sp>
          <p:sp>
            <p:nvSpPr>
              <p:cNvPr id="63" name="TextBox 62">
                <a:extLst>
                  <a:ext uri="{FF2B5EF4-FFF2-40B4-BE49-F238E27FC236}">
                    <a16:creationId xmlns:a16="http://schemas.microsoft.com/office/drawing/2014/main" id="{D0631725-5AA1-4EA1-9EA1-118ED30F2611}"/>
                  </a:ext>
                </a:extLst>
              </p:cNvPr>
              <p:cNvSpPr txBox="1"/>
              <p:nvPr/>
            </p:nvSpPr>
            <p:spPr>
              <a:xfrm>
                <a:off x="7172120" y="885783"/>
                <a:ext cx="852256" cy="381406"/>
              </a:xfrm>
              <a:prstGeom prst="rect">
                <a:avLst/>
              </a:prstGeom>
              <a:noFill/>
            </p:spPr>
            <p:txBody>
              <a:bodyPr wrap="square" rtlCol="0">
                <a:spAutoFit/>
              </a:bodyPr>
              <a:lstStyle/>
              <a:p>
                <a:pPr algn="ctr"/>
                <a:r>
                  <a:rPr lang="en-GB" sz="1600" b="1" dirty="0"/>
                  <a:t>1874</a:t>
                </a:r>
              </a:p>
            </p:txBody>
          </p:sp>
          <p:sp>
            <p:nvSpPr>
              <p:cNvPr id="64" name="TextBox 63">
                <a:extLst>
                  <a:ext uri="{FF2B5EF4-FFF2-40B4-BE49-F238E27FC236}">
                    <a16:creationId xmlns:a16="http://schemas.microsoft.com/office/drawing/2014/main" id="{73850DE4-5B1A-4808-B253-32B15BA9B092}"/>
                  </a:ext>
                </a:extLst>
              </p:cNvPr>
              <p:cNvSpPr txBox="1"/>
              <p:nvPr/>
            </p:nvSpPr>
            <p:spPr>
              <a:xfrm>
                <a:off x="7907958" y="878578"/>
                <a:ext cx="852256" cy="381406"/>
              </a:xfrm>
              <a:prstGeom prst="rect">
                <a:avLst/>
              </a:prstGeom>
              <a:noFill/>
            </p:spPr>
            <p:txBody>
              <a:bodyPr wrap="square" rtlCol="0">
                <a:spAutoFit/>
              </a:bodyPr>
              <a:lstStyle/>
              <a:p>
                <a:pPr algn="ctr"/>
                <a:r>
                  <a:rPr lang="en-GB" sz="1600" b="1" dirty="0"/>
                  <a:t>1877</a:t>
                </a:r>
              </a:p>
            </p:txBody>
          </p:sp>
          <p:sp>
            <p:nvSpPr>
              <p:cNvPr id="65" name="TextBox 64">
                <a:extLst>
                  <a:ext uri="{FF2B5EF4-FFF2-40B4-BE49-F238E27FC236}">
                    <a16:creationId xmlns:a16="http://schemas.microsoft.com/office/drawing/2014/main" id="{11D1246A-876F-4A31-A525-C9A810D7251E}"/>
                  </a:ext>
                </a:extLst>
              </p:cNvPr>
              <p:cNvSpPr txBox="1"/>
              <p:nvPr/>
            </p:nvSpPr>
            <p:spPr>
              <a:xfrm>
                <a:off x="8609021" y="874611"/>
                <a:ext cx="852256" cy="381406"/>
              </a:xfrm>
              <a:prstGeom prst="rect">
                <a:avLst/>
              </a:prstGeom>
              <a:noFill/>
            </p:spPr>
            <p:txBody>
              <a:bodyPr wrap="square" rtlCol="0">
                <a:spAutoFit/>
              </a:bodyPr>
              <a:lstStyle/>
              <a:p>
                <a:pPr algn="ctr"/>
                <a:r>
                  <a:rPr lang="en-GB" sz="1600" b="1" dirty="0"/>
                  <a:t>1884</a:t>
                </a:r>
              </a:p>
            </p:txBody>
          </p:sp>
          <p:sp>
            <p:nvSpPr>
              <p:cNvPr id="67" name="TextBox 66">
                <a:extLst>
                  <a:ext uri="{FF2B5EF4-FFF2-40B4-BE49-F238E27FC236}">
                    <a16:creationId xmlns:a16="http://schemas.microsoft.com/office/drawing/2014/main" id="{992416BC-9070-48BE-A044-C3378B5DA0B4}"/>
                  </a:ext>
                </a:extLst>
              </p:cNvPr>
              <p:cNvSpPr txBox="1"/>
              <p:nvPr/>
            </p:nvSpPr>
            <p:spPr>
              <a:xfrm>
                <a:off x="2142431" y="1567325"/>
                <a:ext cx="852256" cy="797484"/>
              </a:xfrm>
              <a:prstGeom prst="rect">
                <a:avLst/>
              </a:prstGeom>
              <a:noFill/>
            </p:spPr>
            <p:txBody>
              <a:bodyPr wrap="square" rtlCol="0">
                <a:spAutoFit/>
              </a:bodyPr>
              <a:lstStyle/>
              <a:p>
                <a:pPr algn="ctr"/>
                <a:r>
                  <a:rPr lang="en-GB" sz="1000" b="1" dirty="0"/>
                  <a:t>Auld teaches Douglass to read</a:t>
                </a:r>
              </a:p>
            </p:txBody>
          </p:sp>
          <p:sp>
            <p:nvSpPr>
              <p:cNvPr id="69" name="TextBox 68">
                <a:extLst>
                  <a:ext uri="{FF2B5EF4-FFF2-40B4-BE49-F238E27FC236}">
                    <a16:creationId xmlns:a16="http://schemas.microsoft.com/office/drawing/2014/main" id="{0A3C0DB8-AD6B-46F9-A4A3-6D578A05DABA}"/>
                  </a:ext>
                </a:extLst>
              </p:cNvPr>
              <p:cNvSpPr txBox="1"/>
              <p:nvPr/>
            </p:nvSpPr>
            <p:spPr>
              <a:xfrm>
                <a:off x="2835684" y="1580641"/>
                <a:ext cx="852256" cy="797484"/>
              </a:xfrm>
              <a:prstGeom prst="rect">
                <a:avLst/>
              </a:prstGeom>
              <a:noFill/>
            </p:spPr>
            <p:txBody>
              <a:bodyPr wrap="square" rtlCol="0">
                <a:spAutoFit/>
              </a:bodyPr>
              <a:lstStyle/>
              <a:p>
                <a:pPr algn="ctr"/>
                <a:r>
                  <a:rPr lang="en-GB" sz="1000" b="1" dirty="0"/>
                  <a:t>Douglass begins work at a shipyard</a:t>
                </a:r>
              </a:p>
            </p:txBody>
          </p:sp>
          <p:sp>
            <p:nvSpPr>
              <p:cNvPr id="71" name="TextBox 70">
                <a:extLst>
                  <a:ext uri="{FF2B5EF4-FFF2-40B4-BE49-F238E27FC236}">
                    <a16:creationId xmlns:a16="http://schemas.microsoft.com/office/drawing/2014/main" id="{D9AF8910-D381-43DC-AE74-888FA317855D}"/>
                  </a:ext>
                </a:extLst>
              </p:cNvPr>
              <p:cNvSpPr txBox="1"/>
              <p:nvPr/>
            </p:nvSpPr>
            <p:spPr>
              <a:xfrm>
                <a:off x="3554970" y="1596362"/>
                <a:ext cx="852256" cy="970850"/>
              </a:xfrm>
              <a:prstGeom prst="rect">
                <a:avLst/>
              </a:prstGeom>
              <a:noFill/>
            </p:spPr>
            <p:txBody>
              <a:bodyPr wrap="square" rtlCol="0">
                <a:spAutoFit/>
              </a:bodyPr>
              <a:lstStyle/>
              <a:p>
                <a:pPr algn="ctr"/>
                <a:r>
                  <a:rPr lang="en-GB" sz="1000" b="1" dirty="0"/>
                  <a:t>Douglass learns of the abolitionist movement</a:t>
                </a:r>
              </a:p>
            </p:txBody>
          </p:sp>
          <p:sp>
            <p:nvSpPr>
              <p:cNvPr id="73" name="TextBox 72">
                <a:extLst>
                  <a:ext uri="{FF2B5EF4-FFF2-40B4-BE49-F238E27FC236}">
                    <a16:creationId xmlns:a16="http://schemas.microsoft.com/office/drawing/2014/main" id="{E1AF06E0-0CC8-471D-88B7-E209C2F84A21}"/>
                  </a:ext>
                </a:extLst>
              </p:cNvPr>
              <p:cNvSpPr txBox="1"/>
              <p:nvPr/>
            </p:nvSpPr>
            <p:spPr>
              <a:xfrm>
                <a:off x="4324733" y="1604020"/>
                <a:ext cx="852256" cy="797484"/>
              </a:xfrm>
              <a:prstGeom prst="rect">
                <a:avLst/>
              </a:prstGeom>
              <a:noFill/>
            </p:spPr>
            <p:txBody>
              <a:bodyPr wrap="square" rtlCol="0">
                <a:spAutoFit/>
              </a:bodyPr>
              <a:lstStyle/>
              <a:p>
                <a:pPr algn="ctr"/>
                <a:r>
                  <a:rPr lang="en-GB" sz="1000" b="1" dirty="0"/>
                  <a:t>His first attempt to escape slavery</a:t>
                </a:r>
              </a:p>
            </p:txBody>
          </p:sp>
          <p:pic>
            <p:nvPicPr>
              <p:cNvPr id="74" name="Picture 73">
                <a:extLst>
                  <a:ext uri="{FF2B5EF4-FFF2-40B4-BE49-F238E27FC236}">
                    <a16:creationId xmlns:a16="http://schemas.microsoft.com/office/drawing/2014/main" id="{78C7E958-DD9B-4B97-BE3B-8D701C64BD56}"/>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4416237" y="412222"/>
                <a:ext cx="514069" cy="514069"/>
              </a:xfrm>
              <a:prstGeom prst="rect">
                <a:avLst/>
              </a:prstGeom>
            </p:spPr>
          </p:pic>
          <p:sp>
            <p:nvSpPr>
              <p:cNvPr id="75" name="TextBox 74">
                <a:extLst>
                  <a:ext uri="{FF2B5EF4-FFF2-40B4-BE49-F238E27FC236}">
                    <a16:creationId xmlns:a16="http://schemas.microsoft.com/office/drawing/2014/main" id="{80AC7AD3-B3F8-4C0F-BB61-68812079108A}"/>
                  </a:ext>
                </a:extLst>
              </p:cNvPr>
              <p:cNvSpPr txBox="1"/>
              <p:nvPr/>
            </p:nvSpPr>
            <p:spPr>
              <a:xfrm>
                <a:off x="4998890" y="1585079"/>
                <a:ext cx="852256" cy="970851"/>
              </a:xfrm>
              <a:prstGeom prst="rect">
                <a:avLst/>
              </a:prstGeom>
              <a:noFill/>
            </p:spPr>
            <p:txBody>
              <a:bodyPr wrap="square" rtlCol="0">
                <a:spAutoFit/>
              </a:bodyPr>
              <a:lstStyle/>
              <a:p>
                <a:pPr algn="ctr"/>
                <a:r>
                  <a:rPr lang="en-GB" sz="1000" b="1" dirty="0"/>
                  <a:t>Douglass escapes slavery and marries Anne</a:t>
                </a:r>
              </a:p>
            </p:txBody>
          </p:sp>
          <p:sp>
            <p:nvSpPr>
              <p:cNvPr id="76" name="TextBox 75">
                <a:extLst>
                  <a:ext uri="{FF2B5EF4-FFF2-40B4-BE49-F238E27FC236}">
                    <a16:creationId xmlns:a16="http://schemas.microsoft.com/office/drawing/2014/main" id="{01006C26-6AC6-435F-9ADC-4765C9705E81}"/>
                  </a:ext>
                </a:extLst>
              </p:cNvPr>
              <p:cNvSpPr txBox="1"/>
              <p:nvPr/>
            </p:nvSpPr>
            <p:spPr>
              <a:xfrm>
                <a:off x="5711755" y="1551177"/>
                <a:ext cx="905012" cy="1317584"/>
              </a:xfrm>
              <a:prstGeom prst="rect">
                <a:avLst/>
              </a:prstGeom>
              <a:noFill/>
            </p:spPr>
            <p:txBody>
              <a:bodyPr wrap="square" rtlCol="0">
                <a:spAutoFit/>
              </a:bodyPr>
              <a:lstStyle/>
              <a:p>
                <a:pPr algn="ctr"/>
                <a:r>
                  <a:rPr lang="en-GB" sz="1000" b="1" dirty="0"/>
                  <a:t>Douglass speaks at many anti slavery conventions around the world</a:t>
                </a:r>
              </a:p>
            </p:txBody>
          </p:sp>
          <p:sp>
            <p:nvSpPr>
              <p:cNvPr id="78" name="TextBox 77">
                <a:extLst>
                  <a:ext uri="{FF2B5EF4-FFF2-40B4-BE49-F238E27FC236}">
                    <a16:creationId xmlns:a16="http://schemas.microsoft.com/office/drawing/2014/main" id="{77DA17F4-2C1E-46F8-B8C1-B8E8A9D886FB}"/>
                  </a:ext>
                </a:extLst>
              </p:cNvPr>
              <p:cNvSpPr txBox="1"/>
              <p:nvPr/>
            </p:nvSpPr>
            <p:spPr>
              <a:xfrm>
                <a:off x="6412818" y="1604020"/>
                <a:ext cx="852256" cy="970851"/>
              </a:xfrm>
              <a:prstGeom prst="rect">
                <a:avLst/>
              </a:prstGeom>
              <a:noFill/>
            </p:spPr>
            <p:txBody>
              <a:bodyPr wrap="square" rtlCol="0">
                <a:spAutoFit/>
              </a:bodyPr>
              <a:lstStyle/>
              <a:p>
                <a:pPr algn="ctr"/>
                <a:r>
                  <a:rPr lang="en-GB" sz="1000" b="1" dirty="0"/>
                  <a:t>Douglass speaks about women’s rights</a:t>
                </a:r>
              </a:p>
            </p:txBody>
          </p:sp>
          <p:sp>
            <p:nvSpPr>
              <p:cNvPr id="80" name="TextBox 79">
                <a:extLst>
                  <a:ext uri="{FF2B5EF4-FFF2-40B4-BE49-F238E27FC236}">
                    <a16:creationId xmlns:a16="http://schemas.microsoft.com/office/drawing/2014/main" id="{BE17C60A-E7DD-4233-A174-1DA6F1647D0A}"/>
                  </a:ext>
                </a:extLst>
              </p:cNvPr>
              <p:cNvSpPr txBox="1"/>
              <p:nvPr/>
            </p:nvSpPr>
            <p:spPr>
              <a:xfrm>
                <a:off x="7188277" y="1604020"/>
                <a:ext cx="852256" cy="1317584"/>
              </a:xfrm>
              <a:prstGeom prst="rect">
                <a:avLst/>
              </a:prstGeom>
              <a:noFill/>
            </p:spPr>
            <p:txBody>
              <a:bodyPr wrap="square" rtlCol="0">
                <a:spAutoFit/>
              </a:bodyPr>
              <a:lstStyle/>
              <a:p>
                <a:pPr algn="ctr"/>
                <a:r>
                  <a:rPr lang="en-GB" sz="1000" b="1" dirty="0"/>
                  <a:t>Douglass become president of </a:t>
                </a:r>
                <a:r>
                  <a:rPr lang="en-GB" sz="1000" b="1" dirty="0" err="1"/>
                  <a:t>Freedmans</a:t>
                </a:r>
                <a:r>
                  <a:rPr lang="en-GB" sz="1000" b="1" dirty="0"/>
                  <a:t> savings company</a:t>
                </a:r>
              </a:p>
            </p:txBody>
          </p:sp>
          <p:sp>
            <p:nvSpPr>
              <p:cNvPr id="82" name="TextBox 81">
                <a:extLst>
                  <a:ext uri="{FF2B5EF4-FFF2-40B4-BE49-F238E27FC236}">
                    <a16:creationId xmlns:a16="http://schemas.microsoft.com/office/drawing/2014/main" id="{6BF34B61-638A-4586-87B3-023162A4A4CA}"/>
                  </a:ext>
                </a:extLst>
              </p:cNvPr>
              <p:cNvSpPr txBox="1"/>
              <p:nvPr/>
            </p:nvSpPr>
            <p:spPr>
              <a:xfrm>
                <a:off x="7907958" y="1606639"/>
                <a:ext cx="852256" cy="450753"/>
              </a:xfrm>
              <a:prstGeom prst="rect">
                <a:avLst/>
              </a:prstGeom>
              <a:noFill/>
            </p:spPr>
            <p:txBody>
              <a:bodyPr wrap="square" rtlCol="0">
                <a:spAutoFit/>
              </a:bodyPr>
              <a:lstStyle/>
              <a:p>
                <a:pPr algn="ctr"/>
                <a:r>
                  <a:rPr lang="en-GB" sz="1000" b="1" dirty="0"/>
                  <a:t>Appointed US marshal</a:t>
                </a:r>
              </a:p>
            </p:txBody>
          </p:sp>
          <p:sp>
            <p:nvSpPr>
              <p:cNvPr id="84" name="TextBox 83">
                <a:extLst>
                  <a:ext uri="{FF2B5EF4-FFF2-40B4-BE49-F238E27FC236}">
                    <a16:creationId xmlns:a16="http://schemas.microsoft.com/office/drawing/2014/main" id="{80A810A3-9F74-4BBA-AA3B-6ABB25105F51}"/>
                  </a:ext>
                </a:extLst>
              </p:cNvPr>
              <p:cNvSpPr txBox="1"/>
              <p:nvPr/>
            </p:nvSpPr>
            <p:spPr>
              <a:xfrm>
                <a:off x="9252296" y="875361"/>
                <a:ext cx="852256" cy="381406"/>
              </a:xfrm>
              <a:prstGeom prst="rect">
                <a:avLst/>
              </a:prstGeom>
              <a:noFill/>
            </p:spPr>
            <p:txBody>
              <a:bodyPr wrap="square" rtlCol="0">
                <a:spAutoFit/>
              </a:bodyPr>
              <a:lstStyle/>
              <a:p>
                <a:pPr algn="ctr"/>
                <a:r>
                  <a:rPr lang="en-GB" sz="1600" b="1" dirty="0"/>
                  <a:t>1893</a:t>
                </a:r>
              </a:p>
            </p:txBody>
          </p:sp>
          <p:sp>
            <p:nvSpPr>
              <p:cNvPr id="85" name="TextBox 84">
                <a:extLst>
                  <a:ext uri="{FF2B5EF4-FFF2-40B4-BE49-F238E27FC236}">
                    <a16:creationId xmlns:a16="http://schemas.microsoft.com/office/drawing/2014/main" id="{AC1F1C93-501A-4B71-A7AB-17CAE1F6AFDE}"/>
                  </a:ext>
                </a:extLst>
              </p:cNvPr>
              <p:cNvSpPr txBox="1"/>
              <p:nvPr/>
            </p:nvSpPr>
            <p:spPr>
              <a:xfrm>
                <a:off x="8609021" y="1606639"/>
                <a:ext cx="852256" cy="797485"/>
              </a:xfrm>
              <a:prstGeom prst="rect">
                <a:avLst/>
              </a:prstGeom>
              <a:noFill/>
            </p:spPr>
            <p:txBody>
              <a:bodyPr wrap="square" rtlCol="0">
                <a:spAutoFit/>
              </a:bodyPr>
              <a:lstStyle/>
              <a:p>
                <a:pPr algn="ctr"/>
                <a:r>
                  <a:rPr lang="en-GB" sz="1000" b="1" dirty="0"/>
                  <a:t>Douglass marries wife Helen Pitt</a:t>
                </a:r>
              </a:p>
            </p:txBody>
          </p:sp>
          <p:sp>
            <p:nvSpPr>
              <p:cNvPr id="87" name="TextBox 86">
                <a:extLst>
                  <a:ext uri="{FF2B5EF4-FFF2-40B4-BE49-F238E27FC236}">
                    <a16:creationId xmlns:a16="http://schemas.microsoft.com/office/drawing/2014/main" id="{1B952105-5EC5-41C6-9E44-B7210667DAB9}"/>
                  </a:ext>
                </a:extLst>
              </p:cNvPr>
              <p:cNvSpPr txBox="1"/>
              <p:nvPr/>
            </p:nvSpPr>
            <p:spPr>
              <a:xfrm>
                <a:off x="9252296" y="1607646"/>
                <a:ext cx="852256" cy="970851"/>
              </a:xfrm>
              <a:prstGeom prst="rect">
                <a:avLst/>
              </a:prstGeom>
              <a:noFill/>
            </p:spPr>
            <p:txBody>
              <a:bodyPr wrap="square" rtlCol="0">
                <a:spAutoFit/>
              </a:bodyPr>
              <a:lstStyle/>
              <a:p>
                <a:pPr algn="ctr"/>
                <a:r>
                  <a:rPr lang="en-GB" sz="1000" b="1" dirty="0"/>
                  <a:t>Douglass delivers a speech at the worlds fair</a:t>
                </a:r>
              </a:p>
            </p:txBody>
          </p:sp>
          <p:pic>
            <p:nvPicPr>
              <p:cNvPr id="88" name="Picture 87">
                <a:extLst>
                  <a:ext uri="{FF2B5EF4-FFF2-40B4-BE49-F238E27FC236}">
                    <a16:creationId xmlns:a16="http://schemas.microsoft.com/office/drawing/2014/main" id="{519ABBD0-4F44-4639-96E0-BFA9967C030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073250" y="396457"/>
                <a:ext cx="611634" cy="611634"/>
              </a:xfrm>
              <a:prstGeom prst="rect">
                <a:avLst/>
              </a:prstGeom>
            </p:spPr>
          </p:pic>
        </p:grpSp>
        <p:pic>
          <p:nvPicPr>
            <p:cNvPr id="17" name="Picture 16">
              <a:extLst>
                <a:ext uri="{FF2B5EF4-FFF2-40B4-BE49-F238E27FC236}">
                  <a16:creationId xmlns:a16="http://schemas.microsoft.com/office/drawing/2014/main" id="{8D1AFADF-7812-4E72-881D-9DEBB3DA2FA4}"/>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276345" y="3581145"/>
              <a:ext cx="445581" cy="445581"/>
            </a:xfrm>
            <a:prstGeom prst="rect">
              <a:avLst/>
            </a:prstGeom>
          </p:spPr>
        </p:pic>
        <p:sp>
          <p:nvSpPr>
            <p:cNvPr id="89" name="TextBox 88">
              <a:extLst>
                <a:ext uri="{FF2B5EF4-FFF2-40B4-BE49-F238E27FC236}">
                  <a16:creationId xmlns:a16="http://schemas.microsoft.com/office/drawing/2014/main" id="{E3FB4870-F294-467B-B20F-0349B14E96B5}"/>
                </a:ext>
              </a:extLst>
            </p:cNvPr>
            <p:cNvSpPr txBox="1"/>
            <p:nvPr/>
          </p:nvSpPr>
          <p:spPr>
            <a:xfrm>
              <a:off x="7952904" y="4613810"/>
              <a:ext cx="786322" cy="400110"/>
            </a:xfrm>
            <a:prstGeom prst="rect">
              <a:avLst/>
            </a:prstGeom>
            <a:noFill/>
          </p:spPr>
          <p:txBody>
            <a:bodyPr wrap="square" rtlCol="0">
              <a:spAutoFit/>
            </a:bodyPr>
            <a:lstStyle/>
            <a:p>
              <a:pPr algn="ctr"/>
              <a:r>
                <a:rPr lang="en-GB" sz="1000" b="1" dirty="0"/>
                <a:t>Douglass dies</a:t>
              </a:r>
            </a:p>
          </p:txBody>
        </p:sp>
        <p:pic>
          <p:nvPicPr>
            <p:cNvPr id="23" name="Picture 22">
              <a:extLst>
                <a:ext uri="{FF2B5EF4-FFF2-40B4-BE49-F238E27FC236}">
                  <a16:creationId xmlns:a16="http://schemas.microsoft.com/office/drawing/2014/main" id="{AFA09CD7-50D9-40B1-B215-E926A90D78B2}"/>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66852" y="3559437"/>
              <a:ext cx="561769" cy="561769"/>
            </a:xfrm>
            <a:prstGeom prst="rect">
              <a:avLst/>
            </a:prstGeom>
          </p:spPr>
        </p:pic>
        <p:pic>
          <p:nvPicPr>
            <p:cNvPr id="25" name="Picture 24">
              <a:extLst>
                <a:ext uri="{FF2B5EF4-FFF2-40B4-BE49-F238E27FC236}">
                  <a16:creationId xmlns:a16="http://schemas.microsoft.com/office/drawing/2014/main" id="{2E647107-1FAD-45A0-8611-E86DE30E6F11}"/>
                </a:ext>
              </a:extLst>
            </p:cNvPr>
            <p:cNvPicPr>
              <a:picLocks noChangeAspect="1"/>
            </p:cNvPicPr>
            <p:nvPr/>
          </p:nvPicPr>
          <p:blipFill>
            <a:blip r:embed="rId11" cstate="hqprint">
              <a:extLst>
                <a:ext uri="{28A0092B-C50C-407E-A947-70E740481C1C}">
                  <a14:useLocalDpi xmlns:a14="http://schemas.microsoft.com/office/drawing/2010/main" val="0"/>
                </a:ext>
              </a:extLst>
            </a:blip>
            <a:stretch>
              <a:fillRect/>
            </a:stretch>
          </p:blipFill>
          <p:spPr>
            <a:xfrm>
              <a:off x="1559320" y="3625843"/>
              <a:ext cx="379609" cy="379609"/>
            </a:xfrm>
            <a:prstGeom prst="rect">
              <a:avLst/>
            </a:prstGeom>
          </p:spPr>
        </p:pic>
        <p:pic>
          <p:nvPicPr>
            <p:cNvPr id="30" name="Picture 29">
              <a:extLst>
                <a:ext uri="{FF2B5EF4-FFF2-40B4-BE49-F238E27FC236}">
                  <a16:creationId xmlns:a16="http://schemas.microsoft.com/office/drawing/2014/main" id="{59FF1E98-0BD8-48A8-8FAE-682E856E8952}"/>
                </a:ext>
              </a:extLst>
            </p:cNvPr>
            <p:cNvPicPr>
              <a:picLocks noChangeAspect="1"/>
            </p:cNvPicPr>
            <p:nvPr/>
          </p:nvPicPr>
          <p:blipFill>
            <a:blip r:embed="rId12" cstate="hqprint">
              <a:extLst>
                <a:ext uri="{28A0092B-C50C-407E-A947-70E740481C1C}">
                  <a14:useLocalDpi xmlns:a14="http://schemas.microsoft.com/office/drawing/2010/main" val="0"/>
                </a:ext>
              </a:extLst>
            </a:blip>
            <a:stretch>
              <a:fillRect/>
            </a:stretch>
          </p:blipFill>
          <p:spPr>
            <a:xfrm>
              <a:off x="2117528" y="3595586"/>
              <a:ext cx="518244" cy="518244"/>
            </a:xfrm>
            <a:prstGeom prst="rect">
              <a:avLst/>
            </a:prstGeom>
          </p:spPr>
        </p:pic>
        <p:pic>
          <p:nvPicPr>
            <p:cNvPr id="92" name="Picture 91">
              <a:extLst>
                <a:ext uri="{FF2B5EF4-FFF2-40B4-BE49-F238E27FC236}">
                  <a16:creationId xmlns:a16="http://schemas.microsoft.com/office/drawing/2014/main" id="{2034D82D-C378-4A77-8210-E93466732C13}"/>
                </a:ext>
              </a:extLst>
            </p:cNvPr>
            <p:cNvPicPr>
              <a:picLocks noChangeAspect="1"/>
            </p:cNvPicPr>
            <p:nvPr/>
          </p:nvPicPr>
          <p:blipFill>
            <a:blip r:embed="rId13" cstate="hqprint">
              <a:extLst>
                <a:ext uri="{28A0092B-C50C-407E-A947-70E740481C1C}">
                  <a14:useLocalDpi xmlns:a14="http://schemas.microsoft.com/office/drawing/2010/main" val="0"/>
                </a:ext>
              </a:extLst>
            </a:blip>
            <a:stretch>
              <a:fillRect/>
            </a:stretch>
          </p:blipFill>
          <p:spPr>
            <a:xfrm>
              <a:off x="3529877" y="3576245"/>
              <a:ext cx="518244" cy="518244"/>
            </a:xfrm>
            <a:prstGeom prst="rect">
              <a:avLst/>
            </a:prstGeom>
          </p:spPr>
        </p:pic>
        <p:pic>
          <p:nvPicPr>
            <p:cNvPr id="93" name="Picture 92">
              <a:extLst>
                <a:ext uri="{FF2B5EF4-FFF2-40B4-BE49-F238E27FC236}">
                  <a16:creationId xmlns:a16="http://schemas.microsoft.com/office/drawing/2014/main" id="{09A039E9-C407-42D6-B70E-15D124991D62}"/>
                </a:ext>
              </a:extLst>
            </p:cNvPr>
            <p:cNvPicPr>
              <a:picLocks noChangeAspect="1"/>
            </p:cNvPicPr>
            <p:nvPr/>
          </p:nvPicPr>
          <p:blipFill>
            <a:blip r:embed="rId13" cstate="hqprint">
              <a:extLst>
                <a:ext uri="{28A0092B-C50C-407E-A947-70E740481C1C}">
                  <a14:useLocalDpi xmlns:a14="http://schemas.microsoft.com/office/drawing/2010/main" val="0"/>
                </a:ext>
              </a:extLst>
            </a:blip>
            <a:stretch>
              <a:fillRect/>
            </a:stretch>
          </p:blipFill>
          <p:spPr>
            <a:xfrm>
              <a:off x="4169803" y="3568581"/>
              <a:ext cx="518244" cy="518244"/>
            </a:xfrm>
            <a:prstGeom prst="rect">
              <a:avLst/>
            </a:prstGeom>
          </p:spPr>
        </p:pic>
        <p:pic>
          <p:nvPicPr>
            <p:cNvPr id="95" name="Picture 94">
              <a:extLst>
                <a:ext uri="{FF2B5EF4-FFF2-40B4-BE49-F238E27FC236}">
                  <a16:creationId xmlns:a16="http://schemas.microsoft.com/office/drawing/2014/main" id="{306A8678-774C-4076-A03F-FBDF8EF59260}"/>
                </a:ext>
              </a:extLst>
            </p:cNvPr>
            <p:cNvPicPr>
              <a:picLocks noChangeAspect="1"/>
            </p:cNvPicPr>
            <p:nvPr/>
          </p:nvPicPr>
          <p:blipFill>
            <a:blip r:embed="rId14" cstate="hqprint">
              <a:extLst>
                <a:ext uri="{28A0092B-C50C-407E-A947-70E740481C1C}">
                  <a14:useLocalDpi xmlns:a14="http://schemas.microsoft.com/office/drawing/2010/main" val="0"/>
                </a:ext>
              </a:extLst>
            </a:blip>
            <a:stretch>
              <a:fillRect/>
            </a:stretch>
          </p:blipFill>
          <p:spPr>
            <a:xfrm>
              <a:off x="4861036" y="3599072"/>
              <a:ext cx="450230" cy="450230"/>
            </a:xfrm>
            <a:prstGeom prst="rect">
              <a:avLst/>
            </a:prstGeom>
          </p:spPr>
        </p:pic>
        <p:pic>
          <p:nvPicPr>
            <p:cNvPr id="97" name="Picture 96">
              <a:extLst>
                <a:ext uri="{FF2B5EF4-FFF2-40B4-BE49-F238E27FC236}">
                  <a16:creationId xmlns:a16="http://schemas.microsoft.com/office/drawing/2014/main" id="{C923DF7B-E095-42FE-97FF-942774ACEC98}"/>
                </a:ext>
              </a:extLst>
            </p:cNvPr>
            <p:cNvPicPr>
              <a:picLocks noChangeAspect="1"/>
            </p:cNvPicPr>
            <p:nvPr/>
          </p:nvPicPr>
          <p:blipFill>
            <a:blip r:embed="rId15" cstate="hqprint">
              <a:extLst>
                <a:ext uri="{28A0092B-C50C-407E-A947-70E740481C1C}">
                  <a14:useLocalDpi xmlns:a14="http://schemas.microsoft.com/office/drawing/2010/main" val="0"/>
                </a:ext>
              </a:extLst>
            </a:blip>
            <a:stretch>
              <a:fillRect/>
            </a:stretch>
          </p:blipFill>
          <p:spPr>
            <a:xfrm>
              <a:off x="6186246" y="3582822"/>
              <a:ext cx="492573" cy="492573"/>
            </a:xfrm>
            <a:prstGeom prst="rect">
              <a:avLst/>
            </a:prstGeom>
          </p:spPr>
        </p:pic>
        <p:pic>
          <p:nvPicPr>
            <p:cNvPr id="99" name="Picture 98">
              <a:extLst>
                <a:ext uri="{FF2B5EF4-FFF2-40B4-BE49-F238E27FC236}">
                  <a16:creationId xmlns:a16="http://schemas.microsoft.com/office/drawing/2014/main" id="{346A5100-E589-48D9-82F7-34352D448B0F}"/>
                </a:ext>
              </a:extLst>
            </p:cNvPr>
            <p:cNvPicPr>
              <a:picLocks noChangeAspect="1"/>
            </p:cNvPicPr>
            <p:nvPr/>
          </p:nvPicPr>
          <p:blipFill>
            <a:blip r:embed="rId16" cstate="hqprint">
              <a:extLst>
                <a:ext uri="{28A0092B-C50C-407E-A947-70E740481C1C}">
                  <a14:useLocalDpi xmlns:a14="http://schemas.microsoft.com/office/drawing/2010/main" val="0"/>
                </a:ext>
              </a:extLst>
            </a:blip>
            <a:stretch>
              <a:fillRect/>
            </a:stretch>
          </p:blipFill>
          <p:spPr>
            <a:xfrm>
              <a:off x="5491294" y="3603465"/>
              <a:ext cx="482749" cy="482749"/>
            </a:xfrm>
            <a:prstGeom prst="rect">
              <a:avLst/>
            </a:prstGeom>
          </p:spPr>
        </p:pic>
        <p:pic>
          <p:nvPicPr>
            <p:cNvPr id="101" name="Picture 100">
              <a:extLst>
                <a:ext uri="{FF2B5EF4-FFF2-40B4-BE49-F238E27FC236}">
                  <a16:creationId xmlns:a16="http://schemas.microsoft.com/office/drawing/2014/main" id="{058D0902-06D1-406D-95E0-00683DC03006}"/>
                </a:ext>
              </a:extLst>
            </p:cNvPr>
            <p:cNvPicPr>
              <a:picLocks noChangeAspect="1"/>
            </p:cNvPicPr>
            <p:nvPr/>
          </p:nvPicPr>
          <p:blipFill>
            <a:blip r:embed="rId17" cstate="hqprint">
              <a:extLst>
                <a:ext uri="{28A0092B-C50C-407E-A947-70E740481C1C}">
                  <a14:useLocalDpi xmlns:a14="http://schemas.microsoft.com/office/drawing/2010/main" val="0"/>
                </a:ext>
              </a:extLst>
            </a:blip>
            <a:stretch>
              <a:fillRect/>
            </a:stretch>
          </p:blipFill>
          <p:spPr>
            <a:xfrm>
              <a:off x="6841252" y="3599072"/>
              <a:ext cx="460933" cy="460933"/>
            </a:xfrm>
            <a:prstGeom prst="rect">
              <a:avLst/>
            </a:prstGeom>
          </p:spPr>
        </p:pic>
        <p:pic>
          <p:nvPicPr>
            <p:cNvPr id="103" name="Picture 102">
              <a:extLst>
                <a:ext uri="{FF2B5EF4-FFF2-40B4-BE49-F238E27FC236}">
                  <a16:creationId xmlns:a16="http://schemas.microsoft.com/office/drawing/2014/main" id="{21F0FAE2-5DF0-4811-BB95-EBC4F1DEC202}"/>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7365996" y="3462761"/>
              <a:ext cx="649539" cy="649539"/>
            </a:xfrm>
            <a:prstGeom prst="rect">
              <a:avLst/>
            </a:prstGeom>
          </p:spPr>
        </p:pic>
      </p:grpSp>
      <p:grpSp>
        <p:nvGrpSpPr>
          <p:cNvPr id="19" name="Group 18">
            <a:extLst>
              <a:ext uri="{FF2B5EF4-FFF2-40B4-BE49-F238E27FC236}">
                <a16:creationId xmlns:a16="http://schemas.microsoft.com/office/drawing/2014/main" id="{BEBEAA57-5A26-4451-99DE-99AEDE9C7BDB}"/>
              </a:ext>
            </a:extLst>
          </p:cNvPr>
          <p:cNvGrpSpPr/>
          <p:nvPr/>
        </p:nvGrpSpPr>
        <p:grpSpPr>
          <a:xfrm>
            <a:off x="3731941" y="171825"/>
            <a:ext cx="1449245" cy="419050"/>
            <a:chOff x="3731941" y="171825"/>
            <a:chExt cx="1449245" cy="419050"/>
          </a:xfrm>
        </p:grpSpPr>
        <p:sp>
          <p:nvSpPr>
            <p:cNvPr id="12" name="TextBox 11">
              <a:extLst>
                <a:ext uri="{FF2B5EF4-FFF2-40B4-BE49-F238E27FC236}">
                  <a16:creationId xmlns:a16="http://schemas.microsoft.com/office/drawing/2014/main" id="{B5B99F60-4BCF-4616-A3F8-115AD15E44D4}"/>
                </a:ext>
              </a:extLst>
            </p:cNvPr>
            <p:cNvSpPr txBox="1"/>
            <p:nvPr/>
          </p:nvSpPr>
          <p:spPr>
            <a:xfrm>
              <a:off x="3997497" y="171825"/>
              <a:ext cx="1183689" cy="369332"/>
            </a:xfrm>
            <a:prstGeom prst="rect">
              <a:avLst/>
            </a:prstGeom>
            <a:noFill/>
          </p:spPr>
          <p:txBody>
            <a:bodyPr wrap="square" rtlCol="0">
              <a:spAutoFit/>
            </a:bodyPr>
            <a:lstStyle/>
            <a:p>
              <a:r>
                <a:rPr lang="en-GB" b="1" dirty="0"/>
                <a:t>Quotes</a:t>
              </a:r>
            </a:p>
          </p:txBody>
        </p:sp>
        <p:sp>
          <p:nvSpPr>
            <p:cNvPr id="13" name="Rectangle 12">
              <a:extLst>
                <a:ext uri="{FF2B5EF4-FFF2-40B4-BE49-F238E27FC236}">
                  <a16:creationId xmlns:a16="http://schemas.microsoft.com/office/drawing/2014/main" id="{41915D41-3E6F-4A98-97BD-1C9649D81B79}"/>
                </a:ext>
              </a:extLst>
            </p:cNvPr>
            <p:cNvSpPr/>
            <p:nvPr/>
          </p:nvSpPr>
          <p:spPr>
            <a:xfrm>
              <a:off x="4075247" y="518298"/>
              <a:ext cx="792678" cy="4571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05" name="Picture 104">
              <a:extLst>
                <a:ext uri="{FF2B5EF4-FFF2-40B4-BE49-F238E27FC236}">
                  <a16:creationId xmlns:a16="http://schemas.microsoft.com/office/drawing/2014/main" id="{62BF8D8F-A096-4659-A4FC-8626C32E5E2D}"/>
                </a:ext>
              </a:extLst>
            </p:cNvPr>
            <p:cNvPicPr>
              <a:picLocks noChangeAspect="1"/>
            </p:cNvPicPr>
            <p:nvPr/>
          </p:nvPicPr>
          <p:blipFill>
            <a:blip r:embed="rId19" cstate="hqprint">
              <a:extLst>
                <a:ext uri="{28A0092B-C50C-407E-A947-70E740481C1C}">
                  <a14:useLocalDpi xmlns:a14="http://schemas.microsoft.com/office/drawing/2010/main" val="0"/>
                </a:ext>
              </a:extLst>
            </a:blip>
            <a:stretch>
              <a:fillRect/>
            </a:stretch>
          </p:blipFill>
          <p:spPr>
            <a:xfrm>
              <a:off x="3731941" y="216093"/>
              <a:ext cx="374782" cy="374782"/>
            </a:xfrm>
            <a:prstGeom prst="rect">
              <a:avLst/>
            </a:prstGeom>
          </p:spPr>
        </p:pic>
      </p:grpSp>
    </p:spTree>
    <p:extLst>
      <p:ext uri="{BB962C8B-B14F-4D97-AF65-F5344CB8AC3E}">
        <p14:creationId xmlns:p14="http://schemas.microsoft.com/office/powerpoint/2010/main" val="553890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B5B99F60-4BCF-4616-A3F8-115AD15E44D4}"/>
              </a:ext>
            </a:extLst>
          </p:cNvPr>
          <p:cNvSpPr txBox="1"/>
          <p:nvPr/>
        </p:nvSpPr>
        <p:spPr>
          <a:xfrm>
            <a:off x="3997497" y="171825"/>
            <a:ext cx="1183689" cy="369332"/>
          </a:xfrm>
          <a:prstGeom prst="rect">
            <a:avLst/>
          </a:prstGeom>
          <a:noFill/>
        </p:spPr>
        <p:txBody>
          <a:bodyPr wrap="square" rtlCol="0">
            <a:spAutoFit/>
          </a:bodyPr>
          <a:lstStyle/>
          <a:p>
            <a:r>
              <a:rPr lang="en-GB" b="1" dirty="0"/>
              <a:t>Quotes</a:t>
            </a:r>
          </a:p>
        </p:txBody>
      </p:sp>
      <p:sp>
        <p:nvSpPr>
          <p:cNvPr id="13" name="Rectangle 12">
            <a:extLst>
              <a:ext uri="{FF2B5EF4-FFF2-40B4-BE49-F238E27FC236}">
                <a16:creationId xmlns:a16="http://schemas.microsoft.com/office/drawing/2014/main" id="{41915D41-3E6F-4A98-97BD-1C9649D81B79}"/>
              </a:ext>
            </a:extLst>
          </p:cNvPr>
          <p:cNvSpPr/>
          <p:nvPr/>
        </p:nvSpPr>
        <p:spPr>
          <a:xfrm>
            <a:off x="4075247" y="518298"/>
            <a:ext cx="792678" cy="4571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 name="Group 5">
            <a:extLst>
              <a:ext uri="{FF2B5EF4-FFF2-40B4-BE49-F238E27FC236}">
                <a16:creationId xmlns:a16="http://schemas.microsoft.com/office/drawing/2014/main" id="{5EA73C44-8932-43BC-BE73-4AD2AC4E5C84}"/>
              </a:ext>
            </a:extLst>
          </p:cNvPr>
          <p:cNvGrpSpPr/>
          <p:nvPr/>
        </p:nvGrpSpPr>
        <p:grpSpPr>
          <a:xfrm>
            <a:off x="8794561" y="3135691"/>
            <a:ext cx="2614642" cy="462201"/>
            <a:chOff x="9004918" y="557253"/>
            <a:chExt cx="2614642" cy="462201"/>
          </a:xfrm>
        </p:grpSpPr>
        <p:sp>
          <p:nvSpPr>
            <p:cNvPr id="15" name="TextBox 14">
              <a:extLst>
                <a:ext uri="{FF2B5EF4-FFF2-40B4-BE49-F238E27FC236}">
                  <a16:creationId xmlns:a16="http://schemas.microsoft.com/office/drawing/2014/main" id="{22D2A234-9D6C-4B67-9DFB-4E016B441515}"/>
                </a:ext>
              </a:extLst>
            </p:cNvPr>
            <p:cNvSpPr txBox="1"/>
            <p:nvPr/>
          </p:nvSpPr>
          <p:spPr>
            <a:xfrm>
              <a:off x="9517769" y="624644"/>
              <a:ext cx="2101791" cy="369332"/>
            </a:xfrm>
            <a:prstGeom prst="rect">
              <a:avLst/>
            </a:prstGeom>
            <a:noFill/>
          </p:spPr>
          <p:txBody>
            <a:bodyPr wrap="square" rtlCol="0">
              <a:spAutoFit/>
            </a:bodyPr>
            <a:lstStyle/>
            <a:p>
              <a:r>
                <a:rPr lang="en-GB" b="1" dirty="0"/>
                <a:t>Enquiry Questions</a:t>
              </a:r>
            </a:p>
          </p:txBody>
        </p:sp>
        <p:sp>
          <p:nvSpPr>
            <p:cNvPr id="16" name="Rectangle 15">
              <a:extLst>
                <a:ext uri="{FF2B5EF4-FFF2-40B4-BE49-F238E27FC236}">
                  <a16:creationId xmlns:a16="http://schemas.microsoft.com/office/drawing/2014/main" id="{AB59C193-AA6A-4D55-84B5-2BBBDD7B37C9}"/>
                </a:ext>
              </a:extLst>
            </p:cNvPr>
            <p:cNvSpPr/>
            <p:nvPr/>
          </p:nvSpPr>
          <p:spPr>
            <a:xfrm>
              <a:off x="9004918" y="973735"/>
              <a:ext cx="2234212"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8" name="Picture 17">
              <a:extLst>
                <a:ext uri="{FF2B5EF4-FFF2-40B4-BE49-F238E27FC236}">
                  <a16:creationId xmlns:a16="http://schemas.microsoft.com/office/drawing/2014/main" id="{786AC358-7BCF-45B4-89DC-478635B3629E}"/>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029247" y="557253"/>
              <a:ext cx="519510" cy="442947"/>
            </a:xfrm>
            <a:prstGeom prst="rect">
              <a:avLst/>
            </a:prstGeom>
          </p:spPr>
        </p:pic>
      </p:grpSp>
      <p:grpSp>
        <p:nvGrpSpPr>
          <p:cNvPr id="22" name="Group 21">
            <a:extLst>
              <a:ext uri="{FF2B5EF4-FFF2-40B4-BE49-F238E27FC236}">
                <a16:creationId xmlns:a16="http://schemas.microsoft.com/office/drawing/2014/main" id="{F1691A43-F969-4934-B1F1-FCB9BFB80293}"/>
              </a:ext>
            </a:extLst>
          </p:cNvPr>
          <p:cNvGrpSpPr/>
          <p:nvPr/>
        </p:nvGrpSpPr>
        <p:grpSpPr>
          <a:xfrm>
            <a:off x="8804379" y="-48416"/>
            <a:ext cx="1744163" cy="589574"/>
            <a:chOff x="337017" y="420281"/>
            <a:chExt cx="1744163" cy="589574"/>
          </a:xfrm>
        </p:grpSpPr>
        <p:sp>
          <p:nvSpPr>
            <p:cNvPr id="2" name="TextBox 1">
              <a:extLst>
                <a:ext uri="{FF2B5EF4-FFF2-40B4-BE49-F238E27FC236}">
                  <a16:creationId xmlns:a16="http://schemas.microsoft.com/office/drawing/2014/main" id="{E2EEC39E-0BF4-443C-A283-7040BC92B610}"/>
                </a:ext>
              </a:extLst>
            </p:cNvPr>
            <p:cNvSpPr txBox="1"/>
            <p:nvPr/>
          </p:nvSpPr>
          <p:spPr>
            <a:xfrm>
              <a:off x="864939" y="569503"/>
              <a:ext cx="1216241" cy="369332"/>
            </a:xfrm>
            <a:prstGeom prst="rect">
              <a:avLst/>
            </a:prstGeom>
            <a:noFill/>
          </p:spPr>
          <p:txBody>
            <a:bodyPr wrap="square" rtlCol="0">
              <a:spAutoFit/>
            </a:bodyPr>
            <a:lstStyle/>
            <a:p>
              <a:r>
                <a:rPr lang="en-GB" b="1" dirty="0"/>
                <a:t>Key Terms</a:t>
              </a:r>
            </a:p>
          </p:txBody>
        </p:sp>
        <p:grpSp>
          <p:nvGrpSpPr>
            <p:cNvPr id="21" name="Group 20">
              <a:extLst>
                <a:ext uri="{FF2B5EF4-FFF2-40B4-BE49-F238E27FC236}">
                  <a16:creationId xmlns:a16="http://schemas.microsoft.com/office/drawing/2014/main" id="{25244CC3-BC96-4546-9E0F-A178CE43B86E}"/>
                </a:ext>
              </a:extLst>
            </p:cNvPr>
            <p:cNvGrpSpPr/>
            <p:nvPr/>
          </p:nvGrpSpPr>
          <p:grpSpPr>
            <a:xfrm>
              <a:off x="337017" y="420281"/>
              <a:ext cx="1553929" cy="589574"/>
              <a:chOff x="337017" y="420281"/>
              <a:chExt cx="1553929" cy="589574"/>
            </a:xfrm>
          </p:grpSpPr>
          <p:sp>
            <p:nvSpPr>
              <p:cNvPr id="3" name="Rectangle 2">
                <a:extLst>
                  <a:ext uri="{FF2B5EF4-FFF2-40B4-BE49-F238E27FC236}">
                    <a16:creationId xmlns:a16="http://schemas.microsoft.com/office/drawing/2014/main" id="{97B73EE1-D708-4B98-8B50-064AADAFE508}"/>
                  </a:ext>
                </a:extLst>
              </p:cNvPr>
              <p:cNvSpPr/>
              <p:nvPr/>
            </p:nvSpPr>
            <p:spPr>
              <a:xfrm>
                <a:off x="337351" y="964136"/>
                <a:ext cx="1553595"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 name="Picture 19">
                <a:extLst>
                  <a:ext uri="{FF2B5EF4-FFF2-40B4-BE49-F238E27FC236}">
                    <a16:creationId xmlns:a16="http://schemas.microsoft.com/office/drawing/2014/main" id="{82AE3F66-3A15-45D2-8928-D6F344F5DE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7017" y="420281"/>
                <a:ext cx="615853" cy="566714"/>
              </a:xfrm>
              <a:prstGeom prst="rect">
                <a:avLst/>
              </a:prstGeom>
            </p:spPr>
          </p:pic>
        </p:grpSp>
      </p:grpSp>
      <p:pic>
        <p:nvPicPr>
          <p:cNvPr id="34" name="Picture 33">
            <a:extLst>
              <a:ext uri="{FF2B5EF4-FFF2-40B4-BE49-F238E27FC236}">
                <a16:creationId xmlns:a16="http://schemas.microsoft.com/office/drawing/2014/main" id="{6DAF141D-1CCE-40D7-B6BA-14F557A1D171}"/>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20886" y="5184380"/>
            <a:ext cx="355572" cy="355572"/>
          </a:xfrm>
          <a:prstGeom prst="rect">
            <a:avLst/>
          </a:prstGeom>
        </p:spPr>
      </p:pic>
      <p:grpSp>
        <p:nvGrpSpPr>
          <p:cNvPr id="38" name="Group 37">
            <a:extLst>
              <a:ext uri="{FF2B5EF4-FFF2-40B4-BE49-F238E27FC236}">
                <a16:creationId xmlns:a16="http://schemas.microsoft.com/office/drawing/2014/main" id="{0440B019-B1C8-43AF-8915-1344BB0398C9}"/>
              </a:ext>
            </a:extLst>
          </p:cNvPr>
          <p:cNvGrpSpPr/>
          <p:nvPr/>
        </p:nvGrpSpPr>
        <p:grpSpPr>
          <a:xfrm>
            <a:off x="237002" y="141312"/>
            <a:ext cx="2296699" cy="376986"/>
            <a:chOff x="8913549" y="541925"/>
            <a:chExt cx="1868285" cy="376986"/>
          </a:xfrm>
        </p:grpSpPr>
        <p:sp>
          <p:nvSpPr>
            <p:cNvPr id="39" name="TextBox 38">
              <a:extLst>
                <a:ext uri="{FF2B5EF4-FFF2-40B4-BE49-F238E27FC236}">
                  <a16:creationId xmlns:a16="http://schemas.microsoft.com/office/drawing/2014/main" id="{7185695F-A645-4652-804C-F528A35E4A5F}"/>
                </a:ext>
              </a:extLst>
            </p:cNvPr>
            <p:cNvSpPr txBox="1"/>
            <p:nvPr/>
          </p:nvSpPr>
          <p:spPr>
            <a:xfrm>
              <a:off x="8913549" y="541925"/>
              <a:ext cx="1868285" cy="369332"/>
            </a:xfrm>
            <a:prstGeom prst="rect">
              <a:avLst/>
            </a:prstGeom>
            <a:noFill/>
          </p:spPr>
          <p:txBody>
            <a:bodyPr wrap="square" rtlCol="0">
              <a:spAutoFit/>
            </a:bodyPr>
            <a:lstStyle/>
            <a:p>
              <a:r>
                <a:rPr lang="en-GB" b="1" dirty="0"/>
                <a:t>General Information</a:t>
              </a:r>
            </a:p>
          </p:txBody>
        </p:sp>
        <p:sp>
          <p:nvSpPr>
            <p:cNvPr id="40" name="Rectangle 39">
              <a:extLst>
                <a:ext uri="{FF2B5EF4-FFF2-40B4-BE49-F238E27FC236}">
                  <a16:creationId xmlns:a16="http://schemas.microsoft.com/office/drawing/2014/main" id="{20224F0E-C9CC-4F99-86D1-176DCE5F4E64}"/>
                </a:ext>
              </a:extLst>
            </p:cNvPr>
            <p:cNvSpPr/>
            <p:nvPr/>
          </p:nvSpPr>
          <p:spPr>
            <a:xfrm>
              <a:off x="8996671" y="862839"/>
              <a:ext cx="1615977" cy="5607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4" name="TextBox 3">
            <a:extLst>
              <a:ext uri="{FF2B5EF4-FFF2-40B4-BE49-F238E27FC236}">
                <a16:creationId xmlns:a16="http://schemas.microsoft.com/office/drawing/2014/main" id="{95C9D9E2-036D-49B7-B742-9F0F3D966C70}"/>
              </a:ext>
            </a:extLst>
          </p:cNvPr>
          <p:cNvSpPr txBox="1"/>
          <p:nvPr/>
        </p:nvSpPr>
        <p:spPr>
          <a:xfrm>
            <a:off x="8691243" y="3688630"/>
            <a:ext cx="3339648" cy="923330"/>
          </a:xfrm>
          <a:prstGeom prst="rect">
            <a:avLst/>
          </a:prstGeom>
          <a:noFill/>
        </p:spPr>
        <p:txBody>
          <a:bodyPr wrap="square" rtlCol="0">
            <a:spAutoFit/>
          </a:bodyPr>
          <a:lstStyle/>
          <a:p>
            <a:endParaRPr lang="en-GB" dirty="0"/>
          </a:p>
          <a:p>
            <a:endParaRPr lang="en-GB" dirty="0"/>
          </a:p>
          <a:p>
            <a:endParaRPr lang="en-GB" dirty="0"/>
          </a:p>
        </p:txBody>
      </p:sp>
      <p:grpSp>
        <p:nvGrpSpPr>
          <p:cNvPr id="28" name="Group 27">
            <a:extLst>
              <a:ext uri="{FF2B5EF4-FFF2-40B4-BE49-F238E27FC236}">
                <a16:creationId xmlns:a16="http://schemas.microsoft.com/office/drawing/2014/main" id="{7CD6848A-5A06-4DD5-B477-50C060D28032}"/>
              </a:ext>
            </a:extLst>
          </p:cNvPr>
          <p:cNvGrpSpPr/>
          <p:nvPr/>
        </p:nvGrpSpPr>
        <p:grpSpPr>
          <a:xfrm>
            <a:off x="339185" y="5226981"/>
            <a:ext cx="2194516" cy="369332"/>
            <a:chOff x="9004918" y="655443"/>
            <a:chExt cx="2539064" cy="369332"/>
          </a:xfrm>
        </p:grpSpPr>
        <p:sp>
          <p:nvSpPr>
            <p:cNvPr id="35" name="TextBox 34">
              <a:extLst>
                <a:ext uri="{FF2B5EF4-FFF2-40B4-BE49-F238E27FC236}">
                  <a16:creationId xmlns:a16="http://schemas.microsoft.com/office/drawing/2014/main" id="{0F212FC2-7AC9-4989-94B0-8042771CBE23}"/>
                </a:ext>
              </a:extLst>
            </p:cNvPr>
            <p:cNvSpPr txBox="1"/>
            <p:nvPr/>
          </p:nvSpPr>
          <p:spPr>
            <a:xfrm>
              <a:off x="9442191" y="655443"/>
              <a:ext cx="2101791" cy="369332"/>
            </a:xfrm>
            <a:prstGeom prst="rect">
              <a:avLst/>
            </a:prstGeom>
            <a:noFill/>
          </p:spPr>
          <p:txBody>
            <a:bodyPr wrap="square" rtlCol="0">
              <a:spAutoFit/>
            </a:bodyPr>
            <a:lstStyle/>
            <a:p>
              <a:r>
                <a:rPr lang="en-GB" b="1" dirty="0"/>
                <a:t>Website Links</a:t>
              </a:r>
            </a:p>
          </p:txBody>
        </p:sp>
        <p:sp>
          <p:nvSpPr>
            <p:cNvPr id="36" name="Rectangle 35">
              <a:extLst>
                <a:ext uri="{FF2B5EF4-FFF2-40B4-BE49-F238E27FC236}">
                  <a16:creationId xmlns:a16="http://schemas.microsoft.com/office/drawing/2014/main" id="{CB07D30E-E2B9-4ADE-A970-ADD918CF6A66}"/>
                </a:ext>
              </a:extLst>
            </p:cNvPr>
            <p:cNvSpPr/>
            <p:nvPr/>
          </p:nvSpPr>
          <p:spPr>
            <a:xfrm>
              <a:off x="9004918" y="973735"/>
              <a:ext cx="2234212"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8" name="TextBox 7">
            <a:extLst>
              <a:ext uri="{FF2B5EF4-FFF2-40B4-BE49-F238E27FC236}">
                <a16:creationId xmlns:a16="http://schemas.microsoft.com/office/drawing/2014/main" id="{DBE2029B-6579-437E-A8C3-7B653310DDB2}"/>
              </a:ext>
            </a:extLst>
          </p:cNvPr>
          <p:cNvSpPr txBox="1"/>
          <p:nvPr/>
        </p:nvSpPr>
        <p:spPr>
          <a:xfrm>
            <a:off x="8794561" y="627616"/>
            <a:ext cx="2992803" cy="307777"/>
          </a:xfrm>
          <a:prstGeom prst="rect">
            <a:avLst/>
          </a:prstGeom>
          <a:noFill/>
        </p:spPr>
        <p:txBody>
          <a:bodyPr wrap="square" rtlCol="0">
            <a:spAutoFit/>
          </a:bodyPr>
          <a:lstStyle/>
          <a:p>
            <a:r>
              <a:rPr lang="en-GB" sz="1400" dirty="0">
                <a:latin typeface="Verdana" panose="020B0604030504040204" pitchFamily="34" charset="0"/>
                <a:ea typeface="Verdana" panose="020B0604030504040204" pitchFamily="34" charset="0"/>
                <a:cs typeface="Verdana" panose="020B0604030504040204" pitchFamily="34" charset="0"/>
              </a:rPr>
              <a:t> </a:t>
            </a:r>
          </a:p>
        </p:txBody>
      </p:sp>
      <p:sp>
        <p:nvSpPr>
          <p:cNvPr id="37" name="TextBox 36">
            <a:extLst>
              <a:ext uri="{FF2B5EF4-FFF2-40B4-BE49-F238E27FC236}">
                <a16:creationId xmlns:a16="http://schemas.microsoft.com/office/drawing/2014/main" id="{92C83058-706A-4E07-B32A-960D63ED603C}"/>
              </a:ext>
            </a:extLst>
          </p:cNvPr>
          <p:cNvSpPr txBox="1"/>
          <p:nvPr/>
        </p:nvSpPr>
        <p:spPr>
          <a:xfrm>
            <a:off x="22932" y="3134722"/>
            <a:ext cx="2313083" cy="369332"/>
          </a:xfrm>
          <a:prstGeom prst="rect">
            <a:avLst/>
          </a:prstGeom>
          <a:noFill/>
        </p:spPr>
        <p:txBody>
          <a:bodyPr wrap="square" rtlCol="0">
            <a:spAutoFit/>
          </a:bodyPr>
          <a:lstStyle/>
          <a:p>
            <a:r>
              <a:rPr lang="en-GB" b="1" dirty="0"/>
              <a:t>Timeline</a:t>
            </a:r>
          </a:p>
        </p:txBody>
      </p:sp>
      <p:sp>
        <p:nvSpPr>
          <p:cNvPr id="41" name="Rectangle 40">
            <a:extLst>
              <a:ext uri="{FF2B5EF4-FFF2-40B4-BE49-F238E27FC236}">
                <a16:creationId xmlns:a16="http://schemas.microsoft.com/office/drawing/2014/main" id="{5380C7E2-303C-4089-81D3-CC8CF2A9E1F3}"/>
              </a:ext>
            </a:extLst>
          </p:cNvPr>
          <p:cNvSpPr/>
          <p:nvPr/>
        </p:nvSpPr>
        <p:spPr>
          <a:xfrm>
            <a:off x="127501" y="3462027"/>
            <a:ext cx="792678" cy="5607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BE809C10-1976-452A-BD72-056D9B5CF9ED}"/>
              </a:ext>
            </a:extLst>
          </p:cNvPr>
          <p:cNvSpPr/>
          <p:nvPr/>
        </p:nvSpPr>
        <p:spPr>
          <a:xfrm>
            <a:off x="237001" y="627616"/>
            <a:ext cx="3838245" cy="2800767"/>
          </a:xfrm>
          <a:prstGeom prst="rect">
            <a:avLst/>
          </a:prstGeom>
        </p:spPr>
        <p:txBody>
          <a:bodyPr wrap="square">
            <a:spAutoFit/>
          </a:bodyPr>
          <a:lstStyle/>
          <a:p>
            <a:r>
              <a:rPr lang="en-GB" sz="1100" dirty="0">
                <a:solidFill>
                  <a:srgbClr val="000000"/>
                </a:solidFill>
              </a:rPr>
              <a:t>Charles Dickens was a Victorian author who embodied the rags-to-riches stories which he penned. Finding fame through his publications of the Pickwick Papers and various novels in serial form, Dickens was an enthusiastic performer who gave celebrated readings from his books, including to Queen Victoria. A philanthropist and social commentator, Dickens writing raised many social issues during the Victorian times.</a:t>
            </a:r>
          </a:p>
          <a:p>
            <a:r>
              <a:rPr lang="en-GB" sz="1100" dirty="0">
                <a:solidFill>
                  <a:srgbClr val="000000"/>
                </a:solidFill>
              </a:rPr>
              <a:t>Charles and his wife had ten children, all of whom he gave strange nicknames like ‘Skittles’ and ‘</a:t>
            </a:r>
            <a:r>
              <a:rPr lang="en-GB" sz="1100" dirty="0" err="1">
                <a:solidFill>
                  <a:srgbClr val="000000"/>
                </a:solidFill>
              </a:rPr>
              <a:t>Chickenstalker</a:t>
            </a:r>
            <a:r>
              <a:rPr lang="en-GB" sz="1100" dirty="0">
                <a:solidFill>
                  <a:srgbClr val="000000"/>
                </a:solidFill>
              </a:rPr>
              <a:t>’ </a:t>
            </a:r>
          </a:p>
          <a:p>
            <a:r>
              <a:rPr lang="en-GB" sz="1100" dirty="0">
                <a:solidFill>
                  <a:srgbClr val="000000"/>
                </a:solidFill>
              </a:rPr>
              <a:t>Dickens hated America the first time he visited, but wrote that it was ‘much improved’ after his second tour. </a:t>
            </a:r>
          </a:p>
          <a:p>
            <a:r>
              <a:rPr lang="en-GB" sz="1100" dirty="0">
                <a:solidFill>
                  <a:srgbClr val="000000"/>
                </a:solidFill>
              </a:rPr>
              <a:t>Historians now believe that Charles suffered from epilepsy and Obsessive Compulsive Disorder. </a:t>
            </a:r>
          </a:p>
          <a:p>
            <a:r>
              <a:rPr lang="en-GB" sz="1100" dirty="0">
                <a:solidFill>
                  <a:srgbClr val="000000"/>
                </a:solidFill>
              </a:rPr>
              <a:t>Charles was involved in a train crash in 1865, and helped save many of the passengers from certain death. </a:t>
            </a:r>
            <a:endParaRPr lang="en-GB" sz="1100" dirty="0"/>
          </a:p>
          <a:p>
            <a:endParaRPr lang="en-GB" sz="1100" dirty="0"/>
          </a:p>
        </p:txBody>
      </p:sp>
      <p:sp>
        <p:nvSpPr>
          <p:cNvPr id="7" name="Rectangle 6">
            <a:extLst>
              <a:ext uri="{FF2B5EF4-FFF2-40B4-BE49-F238E27FC236}">
                <a16:creationId xmlns:a16="http://schemas.microsoft.com/office/drawing/2014/main" id="{48C913DA-ED78-4169-B80E-C9A770D36366}"/>
              </a:ext>
            </a:extLst>
          </p:cNvPr>
          <p:cNvSpPr/>
          <p:nvPr/>
        </p:nvSpPr>
        <p:spPr>
          <a:xfrm>
            <a:off x="7979935" y="619360"/>
            <a:ext cx="3920971" cy="1938992"/>
          </a:xfrm>
          <a:prstGeom prst="rect">
            <a:avLst/>
          </a:prstGeom>
        </p:spPr>
        <p:txBody>
          <a:bodyPr wrap="square">
            <a:spAutoFit/>
          </a:bodyPr>
          <a:lstStyle/>
          <a:p>
            <a:r>
              <a:rPr lang="en-GB" sz="1200" b="1" dirty="0">
                <a:solidFill>
                  <a:srgbClr val="000000"/>
                </a:solidFill>
              </a:rPr>
              <a:t>Author: </a:t>
            </a:r>
            <a:r>
              <a:rPr lang="en-GB" sz="1200" dirty="0">
                <a:solidFill>
                  <a:srgbClr val="000000"/>
                </a:solidFill>
              </a:rPr>
              <a:t>someone who writes as a profession. </a:t>
            </a:r>
          </a:p>
          <a:p>
            <a:r>
              <a:rPr lang="en-GB" sz="1200" b="1" dirty="0">
                <a:solidFill>
                  <a:srgbClr val="000000"/>
                </a:solidFill>
              </a:rPr>
              <a:t>Workhouse: </a:t>
            </a:r>
            <a:r>
              <a:rPr lang="en-GB" sz="1200" dirty="0">
                <a:solidFill>
                  <a:srgbClr val="000000"/>
                </a:solidFill>
              </a:rPr>
              <a:t>a building which housed poor and sick people during Victorian times. </a:t>
            </a:r>
          </a:p>
          <a:p>
            <a:r>
              <a:rPr lang="en-GB" sz="1200" b="1" dirty="0">
                <a:solidFill>
                  <a:srgbClr val="000000"/>
                </a:solidFill>
              </a:rPr>
              <a:t>Victorian: </a:t>
            </a:r>
            <a:r>
              <a:rPr lang="en-GB" sz="1200" dirty="0">
                <a:solidFill>
                  <a:srgbClr val="000000"/>
                </a:solidFill>
              </a:rPr>
              <a:t>the era during which Queen Victoria reigned, from 1837 to 1901. </a:t>
            </a:r>
          </a:p>
          <a:p>
            <a:r>
              <a:rPr lang="en-GB" sz="1200" b="1" dirty="0">
                <a:solidFill>
                  <a:srgbClr val="000000"/>
                </a:solidFill>
              </a:rPr>
              <a:t>Philanthropist: </a:t>
            </a:r>
            <a:r>
              <a:rPr lang="en-GB" sz="1200" dirty="0">
                <a:solidFill>
                  <a:srgbClr val="000000"/>
                </a:solidFill>
              </a:rPr>
              <a:t>someone who gives lots of money or time to charitable causes. </a:t>
            </a:r>
          </a:p>
          <a:p>
            <a:r>
              <a:rPr lang="en-GB" sz="1200" b="1" dirty="0">
                <a:solidFill>
                  <a:srgbClr val="000000"/>
                </a:solidFill>
              </a:rPr>
              <a:t>Journalist: </a:t>
            </a:r>
            <a:r>
              <a:rPr lang="en-GB" sz="1200" dirty="0">
                <a:solidFill>
                  <a:srgbClr val="000000"/>
                </a:solidFill>
              </a:rPr>
              <a:t>a person who writes articles for newspapers. </a:t>
            </a:r>
          </a:p>
          <a:p>
            <a:r>
              <a:rPr lang="en-GB" sz="1200" b="1" dirty="0">
                <a:solidFill>
                  <a:srgbClr val="000000"/>
                </a:solidFill>
              </a:rPr>
              <a:t>Lawyer: </a:t>
            </a:r>
            <a:r>
              <a:rPr lang="en-GB" sz="1200" dirty="0">
                <a:solidFill>
                  <a:srgbClr val="000000"/>
                </a:solidFill>
              </a:rPr>
              <a:t>a person who practices law, arguing for or against a case in court </a:t>
            </a:r>
            <a:endParaRPr lang="en-GB" sz="1200" dirty="0"/>
          </a:p>
        </p:txBody>
      </p:sp>
      <p:sp>
        <p:nvSpPr>
          <p:cNvPr id="9" name="Rectangle 8">
            <a:extLst>
              <a:ext uri="{FF2B5EF4-FFF2-40B4-BE49-F238E27FC236}">
                <a16:creationId xmlns:a16="http://schemas.microsoft.com/office/drawing/2014/main" id="{B9B5E12B-1833-4405-B0E4-3D7330DA1E4A}"/>
              </a:ext>
            </a:extLst>
          </p:cNvPr>
          <p:cNvSpPr/>
          <p:nvPr/>
        </p:nvSpPr>
        <p:spPr>
          <a:xfrm>
            <a:off x="7979935" y="3730593"/>
            <a:ext cx="4080517" cy="1600438"/>
          </a:xfrm>
          <a:prstGeom prst="rect">
            <a:avLst/>
          </a:prstGeom>
        </p:spPr>
        <p:txBody>
          <a:bodyPr wrap="square">
            <a:spAutoFit/>
          </a:bodyPr>
          <a:lstStyle/>
          <a:p>
            <a:r>
              <a:rPr lang="en-GB" sz="1400" dirty="0">
                <a:solidFill>
                  <a:srgbClr val="000000"/>
                </a:solidFill>
              </a:rPr>
              <a:t>What can we learn from the life and legacy of Charles Dickens? </a:t>
            </a:r>
          </a:p>
          <a:p>
            <a:r>
              <a:rPr lang="en-GB" sz="1400" dirty="0">
                <a:solidFill>
                  <a:srgbClr val="000000"/>
                </a:solidFill>
              </a:rPr>
              <a:t>Why is Dickens considered such an influential writer? </a:t>
            </a:r>
          </a:p>
          <a:p>
            <a:r>
              <a:rPr lang="en-GB" sz="1400" dirty="0">
                <a:solidFill>
                  <a:srgbClr val="000000"/>
                </a:solidFill>
              </a:rPr>
              <a:t>What inspired Dickens to write his papers and novels? </a:t>
            </a:r>
          </a:p>
          <a:p>
            <a:r>
              <a:rPr lang="en-GB" sz="1400" dirty="0">
                <a:solidFill>
                  <a:srgbClr val="000000"/>
                </a:solidFill>
              </a:rPr>
              <a:t>Who supported Dickens? Did others oppose him? Why? </a:t>
            </a:r>
          </a:p>
          <a:p>
            <a:r>
              <a:rPr lang="en-GB" sz="1400" dirty="0">
                <a:solidFill>
                  <a:srgbClr val="000000"/>
                </a:solidFill>
              </a:rPr>
              <a:t>What can we learn from Charles Dickens? </a:t>
            </a:r>
            <a:endParaRPr lang="en-GB" sz="1400" dirty="0"/>
          </a:p>
        </p:txBody>
      </p:sp>
      <p:sp>
        <p:nvSpPr>
          <p:cNvPr id="10" name="Rectangle 9">
            <a:extLst>
              <a:ext uri="{FF2B5EF4-FFF2-40B4-BE49-F238E27FC236}">
                <a16:creationId xmlns:a16="http://schemas.microsoft.com/office/drawing/2014/main" id="{16CC8BD7-3B7F-476E-82E4-FAD9CA6C5DF4}"/>
              </a:ext>
            </a:extLst>
          </p:cNvPr>
          <p:cNvSpPr/>
          <p:nvPr/>
        </p:nvSpPr>
        <p:spPr>
          <a:xfrm>
            <a:off x="4047133" y="627616"/>
            <a:ext cx="3700087" cy="1107996"/>
          </a:xfrm>
          <a:prstGeom prst="rect">
            <a:avLst/>
          </a:prstGeom>
        </p:spPr>
        <p:txBody>
          <a:bodyPr wrap="square">
            <a:spAutoFit/>
          </a:bodyPr>
          <a:lstStyle/>
          <a:p>
            <a:r>
              <a:rPr lang="en-GB" sz="1100" i="1" dirty="0">
                <a:solidFill>
                  <a:srgbClr val="000000"/>
                </a:solidFill>
              </a:rPr>
              <a:t>The most important thing in life is to stop saying ‘I wish’ and start saying ‘I will’. </a:t>
            </a:r>
          </a:p>
          <a:p>
            <a:r>
              <a:rPr lang="en-GB" sz="1100" i="1" dirty="0">
                <a:solidFill>
                  <a:srgbClr val="000000"/>
                </a:solidFill>
              </a:rPr>
              <a:t>We need never be ashamed of our tears. </a:t>
            </a:r>
          </a:p>
          <a:p>
            <a:r>
              <a:rPr lang="en-GB" sz="1100" i="1" dirty="0">
                <a:solidFill>
                  <a:srgbClr val="000000"/>
                </a:solidFill>
              </a:rPr>
              <a:t>No one is useless in this world who lightens the burden of another. </a:t>
            </a:r>
          </a:p>
          <a:p>
            <a:r>
              <a:rPr lang="en-GB" sz="1100" i="1" dirty="0">
                <a:solidFill>
                  <a:srgbClr val="000000"/>
                </a:solidFill>
              </a:rPr>
              <a:t>We never tire of the friendships that we form with books. </a:t>
            </a:r>
            <a:endParaRPr lang="en-GB" sz="1100" i="1" dirty="0"/>
          </a:p>
        </p:txBody>
      </p:sp>
      <p:sp>
        <p:nvSpPr>
          <p:cNvPr id="11" name="Rectangle 10">
            <a:extLst>
              <a:ext uri="{FF2B5EF4-FFF2-40B4-BE49-F238E27FC236}">
                <a16:creationId xmlns:a16="http://schemas.microsoft.com/office/drawing/2014/main" id="{1683667B-C3F4-4F4A-9B71-FDAE8E1F35A9}"/>
              </a:ext>
            </a:extLst>
          </p:cNvPr>
          <p:cNvSpPr/>
          <p:nvPr/>
        </p:nvSpPr>
        <p:spPr>
          <a:xfrm>
            <a:off x="339185" y="5692402"/>
            <a:ext cx="6576520" cy="1200329"/>
          </a:xfrm>
          <a:prstGeom prst="rect">
            <a:avLst/>
          </a:prstGeom>
        </p:spPr>
        <p:txBody>
          <a:bodyPr wrap="square">
            <a:spAutoFit/>
          </a:bodyPr>
          <a:lstStyle/>
          <a:p>
            <a:r>
              <a:rPr lang="en-GB" sz="1200" dirty="0">
                <a:solidFill>
                  <a:srgbClr val="000000"/>
                </a:solidFill>
              </a:rPr>
              <a:t>https://www.charlesdickensinfo.com/ </a:t>
            </a:r>
          </a:p>
          <a:p>
            <a:r>
              <a:rPr lang="en-GB" sz="1200" dirty="0">
                <a:solidFill>
                  <a:srgbClr val="000000"/>
                </a:solidFill>
              </a:rPr>
              <a:t>https://www.dkfindout.com/uk/history/victorian-britain/charles-dickens/ </a:t>
            </a:r>
          </a:p>
          <a:p>
            <a:r>
              <a:rPr lang="en-GB" sz="1200" dirty="0">
                <a:solidFill>
                  <a:srgbClr val="000000"/>
                </a:solidFill>
              </a:rPr>
              <a:t>https://kids.kiddle.co/Charles_Dickens </a:t>
            </a:r>
          </a:p>
          <a:p>
            <a:r>
              <a:rPr lang="en-GB" sz="1200" b="1" dirty="0">
                <a:solidFill>
                  <a:srgbClr val="000000"/>
                </a:solidFill>
                <a:latin typeface="Calibri" panose="020F0502020204030204" pitchFamily="34" charset="0"/>
              </a:rPr>
              <a:t>Remember: if you add “Key Stage 2” to your google search, you will get results aimed at junior school children! Always check with an adult if there is a website that you are unsure about</a:t>
            </a:r>
            <a:r>
              <a:rPr lang="en-GB" sz="1200" dirty="0">
                <a:solidFill>
                  <a:srgbClr val="000000"/>
                </a:solidFill>
                <a:latin typeface="Calibri" panose="020F0502020204030204" pitchFamily="34" charset="0"/>
              </a:rPr>
              <a:t>. </a:t>
            </a:r>
            <a:endParaRPr lang="en-GB" sz="1200" dirty="0"/>
          </a:p>
          <a:p>
            <a:endParaRPr lang="en-GB" sz="1200" dirty="0"/>
          </a:p>
        </p:txBody>
      </p:sp>
      <p:pic>
        <p:nvPicPr>
          <p:cNvPr id="17" name="Picture 16">
            <a:extLst>
              <a:ext uri="{FF2B5EF4-FFF2-40B4-BE49-F238E27FC236}">
                <a16:creationId xmlns:a16="http://schemas.microsoft.com/office/drawing/2014/main" id="{EA850644-A278-4686-8409-6F3F2D3FEA7C}"/>
              </a:ext>
            </a:extLst>
          </p:cNvPr>
          <p:cNvPicPr>
            <a:picLocks noChangeAspect="1"/>
          </p:cNvPicPr>
          <p:nvPr/>
        </p:nvPicPr>
        <p:blipFill>
          <a:blip r:embed="rId5"/>
          <a:stretch>
            <a:fillRect/>
          </a:stretch>
        </p:blipFill>
        <p:spPr>
          <a:xfrm>
            <a:off x="8088742" y="5287286"/>
            <a:ext cx="998785" cy="1456561"/>
          </a:xfrm>
          <a:prstGeom prst="rect">
            <a:avLst/>
          </a:prstGeom>
        </p:spPr>
      </p:pic>
      <p:pic>
        <p:nvPicPr>
          <p:cNvPr id="32" name="Picture 31">
            <a:extLst>
              <a:ext uri="{FF2B5EF4-FFF2-40B4-BE49-F238E27FC236}">
                <a16:creationId xmlns:a16="http://schemas.microsoft.com/office/drawing/2014/main" id="{7C2263B2-4734-44BF-A553-9680900ECB28}"/>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3731941" y="216093"/>
            <a:ext cx="374782" cy="374782"/>
          </a:xfrm>
          <a:prstGeom prst="rect">
            <a:avLst/>
          </a:prstGeom>
        </p:spPr>
      </p:pic>
      <p:grpSp>
        <p:nvGrpSpPr>
          <p:cNvPr id="31" name="Group 30">
            <a:extLst>
              <a:ext uri="{FF2B5EF4-FFF2-40B4-BE49-F238E27FC236}">
                <a16:creationId xmlns:a16="http://schemas.microsoft.com/office/drawing/2014/main" id="{67C387FE-A722-4311-B3D9-A764B98D618D}"/>
              </a:ext>
            </a:extLst>
          </p:cNvPr>
          <p:cNvGrpSpPr/>
          <p:nvPr/>
        </p:nvGrpSpPr>
        <p:grpSpPr>
          <a:xfrm>
            <a:off x="-62574" y="3428383"/>
            <a:ext cx="8057859" cy="2190965"/>
            <a:chOff x="1336956" y="234196"/>
            <a:chExt cx="8767596" cy="2468279"/>
          </a:xfrm>
        </p:grpSpPr>
        <p:cxnSp>
          <p:nvCxnSpPr>
            <p:cNvPr id="33" name="Straight Connector 32">
              <a:extLst>
                <a:ext uri="{FF2B5EF4-FFF2-40B4-BE49-F238E27FC236}">
                  <a16:creationId xmlns:a16="http://schemas.microsoft.com/office/drawing/2014/main" id="{D9D83F89-46E6-4299-847E-ED90472901DD}"/>
                </a:ext>
              </a:extLst>
            </p:cNvPr>
            <p:cNvCxnSpPr>
              <a:cxnSpLocks/>
              <a:stCxn id="42" idx="2"/>
              <a:endCxn id="54" idx="6"/>
            </p:cNvCxnSpPr>
            <p:nvPr/>
          </p:nvCxnSpPr>
          <p:spPr>
            <a:xfrm>
              <a:off x="1652344" y="1381939"/>
              <a:ext cx="8162245" cy="31527"/>
            </a:xfrm>
            <a:prstGeom prst="line">
              <a:avLst/>
            </a:prstGeom>
            <a:ln w="57150"/>
          </p:spPr>
          <p:style>
            <a:lnRef idx="1">
              <a:schemeClr val="dk1"/>
            </a:lnRef>
            <a:fillRef idx="0">
              <a:schemeClr val="dk1"/>
            </a:fillRef>
            <a:effectRef idx="0">
              <a:schemeClr val="dk1"/>
            </a:effectRef>
            <a:fontRef idx="minor">
              <a:schemeClr val="tx1"/>
            </a:fontRef>
          </p:style>
        </p:cxnSp>
        <p:sp>
          <p:nvSpPr>
            <p:cNvPr id="42" name="Oval 41">
              <a:extLst>
                <a:ext uri="{FF2B5EF4-FFF2-40B4-BE49-F238E27FC236}">
                  <a16:creationId xmlns:a16="http://schemas.microsoft.com/office/drawing/2014/main" id="{A1AE250D-5CC6-45A5-95B1-81F1D029E4D6}"/>
                </a:ext>
              </a:extLst>
            </p:cNvPr>
            <p:cNvSpPr/>
            <p:nvPr/>
          </p:nvSpPr>
          <p:spPr>
            <a:xfrm>
              <a:off x="1652344" y="1306479"/>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3" name="Oval 42">
              <a:extLst>
                <a:ext uri="{FF2B5EF4-FFF2-40B4-BE49-F238E27FC236}">
                  <a16:creationId xmlns:a16="http://schemas.microsoft.com/office/drawing/2014/main" id="{F21B6E46-940A-4FF7-84B7-46AFE703A119}"/>
                </a:ext>
              </a:extLst>
            </p:cNvPr>
            <p:cNvSpPr/>
            <p:nvPr/>
          </p:nvSpPr>
          <p:spPr>
            <a:xfrm>
              <a:off x="2491643" y="1336509"/>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4" name="Oval 43">
              <a:extLst>
                <a:ext uri="{FF2B5EF4-FFF2-40B4-BE49-F238E27FC236}">
                  <a16:creationId xmlns:a16="http://schemas.microsoft.com/office/drawing/2014/main" id="{2124AA4E-EA55-4CA5-AE78-4398F13772E4}"/>
                </a:ext>
              </a:extLst>
            </p:cNvPr>
            <p:cNvSpPr/>
            <p:nvPr/>
          </p:nvSpPr>
          <p:spPr>
            <a:xfrm>
              <a:off x="3202651" y="1327631"/>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5" name="Oval 44">
              <a:extLst>
                <a:ext uri="{FF2B5EF4-FFF2-40B4-BE49-F238E27FC236}">
                  <a16:creationId xmlns:a16="http://schemas.microsoft.com/office/drawing/2014/main" id="{BF30512E-A118-4FE4-9B2F-573A394AB3E4}"/>
                </a:ext>
              </a:extLst>
            </p:cNvPr>
            <p:cNvSpPr/>
            <p:nvPr/>
          </p:nvSpPr>
          <p:spPr>
            <a:xfrm>
              <a:off x="3910077" y="1336509"/>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6" name="Oval 45">
              <a:extLst>
                <a:ext uri="{FF2B5EF4-FFF2-40B4-BE49-F238E27FC236}">
                  <a16:creationId xmlns:a16="http://schemas.microsoft.com/office/drawing/2014/main" id="{FB15CF94-F8B0-478C-9DE7-E7D3C2D85CB2}"/>
                </a:ext>
              </a:extLst>
            </p:cNvPr>
            <p:cNvSpPr/>
            <p:nvPr/>
          </p:nvSpPr>
          <p:spPr>
            <a:xfrm>
              <a:off x="4679840" y="1327631"/>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7" name="Oval 46">
              <a:extLst>
                <a:ext uri="{FF2B5EF4-FFF2-40B4-BE49-F238E27FC236}">
                  <a16:creationId xmlns:a16="http://schemas.microsoft.com/office/drawing/2014/main" id="{5DFBA933-680E-4AF3-983D-D91A96E5B0AA}"/>
                </a:ext>
              </a:extLst>
            </p:cNvPr>
            <p:cNvSpPr/>
            <p:nvPr/>
          </p:nvSpPr>
          <p:spPr>
            <a:xfrm>
              <a:off x="5378739" y="1336509"/>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8" name="Oval 47">
              <a:extLst>
                <a:ext uri="{FF2B5EF4-FFF2-40B4-BE49-F238E27FC236}">
                  <a16:creationId xmlns:a16="http://schemas.microsoft.com/office/drawing/2014/main" id="{C40466B0-E102-406D-A7DA-0DA9A83F972A}"/>
                </a:ext>
              </a:extLst>
            </p:cNvPr>
            <p:cNvSpPr/>
            <p:nvPr/>
          </p:nvSpPr>
          <p:spPr>
            <a:xfrm>
              <a:off x="6121463" y="1345388"/>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9" name="Oval 48">
              <a:extLst>
                <a:ext uri="{FF2B5EF4-FFF2-40B4-BE49-F238E27FC236}">
                  <a16:creationId xmlns:a16="http://schemas.microsoft.com/office/drawing/2014/main" id="{0AC2E0AD-DD44-470D-B07C-1CD7FC53EFE6}"/>
                </a:ext>
              </a:extLst>
            </p:cNvPr>
            <p:cNvSpPr/>
            <p:nvPr/>
          </p:nvSpPr>
          <p:spPr>
            <a:xfrm>
              <a:off x="6798835" y="1327631"/>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0" name="Oval 49">
              <a:extLst>
                <a:ext uri="{FF2B5EF4-FFF2-40B4-BE49-F238E27FC236}">
                  <a16:creationId xmlns:a16="http://schemas.microsoft.com/office/drawing/2014/main" id="{AF8BF8D6-377C-4659-B41D-B74C619646F0}"/>
                </a:ext>
              </a:extLst>
            </p:cNvPr>
            <p:cNvSpPr/>
            <p:nvPr/>
          </p:nvSpPr>
          <p:spPr>
            <a:xfrm>
              <a:off x="7527227" y="1345388"/>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1" name="Oval 50">
              <a:extLst>
                <a:ext uri="{FF2B5EF4-FFF2-40B4-BE49-F238E27FC236}">
                  <a16:creationId xmlns:a16="http://schemas.microsoft.com/office/drawing/2014/main" id="{77C2E74A-D20D-42EB-9DB9-3A665428D1DE}"/>
                </a:ext>
              </a:extLst>
            </p:cNvPr>
            <p:cNvSpPr/>
            <p:nvPr/>
          </p:nvSpPr>
          <p:spPr>
            <a:xfrm>
              <a:off x="8263065" y="1323193"/>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2" name="Oval 51">
              <a:extLst>
                <a:ext uri="{FF2B5EF4-FFF2-40B4-BE49-F238E27FC236}">
                  <a16:creationId xmlns:a16="http://schemas.microsoft.com/office/drawing/2014/main" id="{3BDBC3F0-797C-444D-BB78-8C96F87E0CB5}"/>
                </a:ext>
              </a:extLst>
            </p:cNvPr>
            <p:cNvSpPr/>
            <p:nvPr/>
          </p:nvSpPr>
          <p:spPr>
            <a:xfrm>
              <a:off x="8964128" y="1323192"/>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3" name="Oval 52">
              <a:extLst>
                <a:ext uri="{FF2B5EF4-FFF2-40B4-BE49-F238E27FC236}">
                  <a16:creationId xmlns:a16="http://schemas.microsoft.com/office/drawing/2014/main" id="{EDB90600-5DEF-4949-8DCF-271109F808F5}"/>
                </a:ext>
              </a:extLst>
            </p:cNvPr>
            <p:cNvSpPr/>
            <p:nvPr/>
          </p:nvSpPr>
          <p:spPr>
            <a:xfrm>
              <a:off x="9680262" y="1318756"/>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4" name="Oval 53">
              <a:extLst>
                <a:ext uri="{FF2B5EF4-FFF2-40B4-BE49-F238E27FC236}">
                  <a16:creationId xmlns:a16="http://schemas.microsoft.com/office/drawing/2014/main" id="{350DCAC9-EA58-468A-BE69-AB40EA0C4DA3}"/>
                </a:ext>
              </a:extLst>
            </p:cNvPr>
            <p:cNvSpPr/>
            <p:nvPr/>
          </p:nvSpPr>
          <p:spPr>
            <a:xfrm>
              <a:off x="9672546" y="1338006"/>
              <a:ext cx="142042" cy="150920"/>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5" name="TextBox 54">
              <a:extLst>
                <a:ext uri="{FF2B5EF4-FFF2-40B4-BE49-F238E27FC236}">
                  <a16:creationId xmlns:a16="http://schemas.microsoft.com/office/drawing/2014/main" id="{70AEF2FF-BA25-40BF-81AA-EB4E72CF300D}"/>
                </a:ext>
              </a:extLst>
            </p:cNvPr>
            <p:cNvSpPr txBox="1"/>
            <p:nvPr/>
          </p:nvSpPr>
          <p:spPr>
            <a:xfrm>
              <a:off x="1336956" y="1624560"/>
              <a:ext cx="852256" cy="450753"/>
            </a:xfrm>
            <a:prstGeom prst="rect">
              <a:avLst/>
            </a:prstGeom>
            <a:noFill/>
          </p:spPr>
          <p:txBody>
            <a:bodyPr wrap="square" rtlCol="0">
              <a:spAutoFit/>
            </a:bodyPr>
            <a:lstStyle/>
            <a:p>
              <a:pPr algn="ctr"/>
              <a:r>
                <a:rPr lang="en-GB" sz="1000" b="1" dirty="0"/>
                <a:t>Dickens is  born</a:t>
              </a:r>
            </a:p>
          </p:txBody>
        </p:sp>
        <p:sp>
          <p:nvSpPr>
            <p:cNvPr id="56" name="TextBox 55">
              <a:extLst>
                <a:ext uri="{FF2B5EF4-FFF2-40B4-BE49-F238E27FC236}">
                  <a16:creationId xmlns:a16="http://schemas.microsoft.com/office/drawing/2014/main" id="{985786A2-1EC4-47D0-BF30-380AE0429C40}"/>
                </a:ext>
              </a:extLst>
            </p:cNvPr>
            <p:cNvSpPr txBox="1"/>
            <p:nvPr/>
          </p:nvSpPr>
          <p:spPr>
            <a:xfrm>
              <a:off x="1367200" y="900301"/>
              <a:ext cx="852256" cy="381405"/>
            </a:xfrm>
            <a:prstGeom prst="rect">
              <a:avLst/>
            </a:prstGeom>
            <a:noFill/>
          </p:spPr>
          <p:txBody>
            <a:bodyPr wrap="square" rtlCol="0">
              <a:spAutoFit/>
            </a:bodyPr>
            <a:lstStyle/>
            <a:p>
              <a:pPr algn="ctr"/>
              <a:r>
                <a:rPr lang="en-GB" sz="1600" b="1" dirty="0"/>
                <a:t>1812</a:t>
              </a:r>
            </a:p>
          </p:txBody>
        </p:sp>
        <p:sp>
          <p:nvSpPr>
            <p:cNvPr id="57" name="TextBox 56">
              <a:extLst>
                <a:ext uri="{FF2B5EF4-FFF2-40B4-BE49-F238E27FC236}">
                  <a16:creationId xmlns:a16="http://schemas.microsoft.com/office/drawing/2014/main" id="{D85EFAAD-D700-40F0-AFA2-8DEA81C02173}"/>
                </a:ext>
              </a:extLst>
            </p:cNvPr>
            <p:cNvSpPr txBox="1"/>
            <p:nvPr/>
          </p:nvSpPr>
          <p:spPr>
            <a:xfrm>
              <a:off x="2136536" y="900301"/>
              <a:ext cx="852256" cy="381405"/>
            </a:xfrm>
            <a:prstGeom prst="rect">
              <a:avLst/>
            </a:prstGeom>
            <a:noFill/>
          </p:spPr>
          <p:txBody>
            <a:bodyPr wrap="square" rtlCol="0">
              <a:spAutoFit/>
            </a:bodyPr>
            <a:lstStyle/>
            <a:p>
              <a:pPr algn="ctr"/>
              <a:r>
                <a:rPr lang="en-GB" sz="1600" b="1" dirty="0"/>
                <a:t>1824</a:t>
              </a:r>
            </a:p>
          </p:txBody>
        </p:sp>
        <p:sp>
          <p:nvSpPr>
            <p:cNvPr id="58" name="TextBox 57">
              <a:extLst>
                <a:ext uri="{FF2B5EF4-FFF2-40B4-BE49-F238E27FC236}">
                  <a16:creationId xmlns:a16="http://schemas.microsoft.com/office/drawing/2014/main" id="{CDCDBE15-9420-45A3-9FA5-916A647379A5}"/>
                </a:ext>
              </a:extLst>
            </p:cNvPr>
            <p:cNvSpPr txBox="1"/>
            <p:nvPr/>
          </p:nvSpPr>
          <p:spPr>
            <a:xfrm>
              <a:off x="2847544" y="909179"/>
              <a:ext cx="852256" cy="381405"/>
            </a:xfrm>
            <a:prstGeom prst="rect">
              <a:avLst/>
            </a:prstGeom>
            <a:noFill/>
          </p:spPr>
          <p:txBody>
            <a:bodyPr wrap="square" rtlCol="0">
              <a:spAutoFit/>
            </a:bodyPr>
            <a:lstStyle/>
            <a:p>
              <a:pPr algn="ctr"/>
              <a:r>
                <a:rPr lang="en-GB" sz="1600" b="1" dirty="0"/>
                <a:t>1827</a:t>
              </a:r>
            </a:p>
          </p:txBody>
        </p:sp>
        <p:sp>
          <p:nvSpPr>
            <p:cNvPr id="59" name="TextBox 58">
              <a:extLst>
                <a:ext uri="{FF2B5EF4-FFF2-40B4-BE49-F238E27FC236}">
                  <a16:creationId xmlns:a16="http://schemas.microsoft.com/office/drawing/2014/main" id="{CEC483BE-E7E4-4581-9A49-85BDB1E6DA59}"/>
                </a:ext>
              </a:extLst>
            </p:cNvPr>
            <p:cNvSpPr txBox="1"/>
            <p:nvPr/>
          </p:nvSpPr>
          <p:spPr>
            <a:xfrm>
              <a:off x="3558552" y="900301"/>
              <a:ext cx="852256" cy="381405"/>
            </a:xfrm>
            <a:prstGeom prst="rect">
              <a:avLst/>
            </a:prstGeom>
            <a:noFill/>
          </p:spPr>
          <p:txBody>
            <a:bodyPr wrap="square" rtlCol="0">
              <a:spAutoFit/>
            </a:bodyPr>
            <a:lstStyle/>
            <a:p>
              <a:pPr algn="ctr"/>
              <a:r>
                <a:rPr lang="en-GB" sz="1600" b="1" dirty="0"/>
                <a:t>1830</a:t>
              </a:r>
            </a:p>
          </p:txBody>
        </p:sp>
        <p:sp>
          <p:nvSpPr>
            <p:cNvPr id="60" name="TextBox 59">
              <a:extLst>
                <a:ext uri="{FF2B5EF4-FFF2-40B4-BE49-F238E27FC236}">
                  <a16:creationId xmlns:a16="http://schemas.microsoft.com/office/drawing/2014/main" id="{21FB55F7-B66C-4D92-8BE1-0565B5C7BA64}"/>
                </a:ext>
              </a:extLst>
            </p:cNvPr>
            <p:cNvSpPr txBox="1"/>
            <p:nvPr/>
          </p:nvSpPr>
          <p:spPr>
            <a:xfrm>
              <a:off x="4253308" y="897899"/>
              <a:ext cx="852256" cy="381405"/>
            </a:xfrm>
            <a:prstGeom prst="rect">
              <a:avLst/>
            </a:prstGeom>
            <a:noFill/>
          </p:spPr>
          <p:txBody>
            <a:bodyPr wrap="square" rtlCol="0">
              <a:spAutoFit/>
            </a:bodyPr>
            <a:lstStyle/>
            <a:p>
              <a:pPr algn="ctr"/>
              <a:r>
                <a:rPr lang="en-GB" sz="1600" b="1" dirty="0"/>
                <a:t>1833</a:t>
              </a:r>
            </a:p>
          </p:txBody>
        </p:sp>
        <p:sp>
          <p:nvSpPr>
            <p:cNvPr id="61" name="TextBox 60">
              <a:extLst>
                <a:ext uri="{FF2B5EF4-FFF2-40B4-BE49-F238E27FC236}">
                  <a16:creationId xmlns:a16="http://schemas.microsoft.com/office/drawing/2014/main" id="{20251B0B-380C-4929-A2EF-63C31986D25E}"/>
                </a:ext>
              </a:extLst>
            </p:cNvPr>
            <p:cNvSpPr txBox="1"/>
            <p:nvPr/>
          </p:nvSpPr>
          <p:spPr>
            <a:xfrm>
              <a:off x="5033255" y="895496"/>
              <a:ext cx="852256" cy="381405"/>
            </a:xfrm>
            <a:prstGeom prst="rect">
              <a:avLst/>
            </a:prstGeom>
            <a:noFill/>
          </p:spPr>
          <p:txBody>
            <a:bodyPr wrap="square" rtlCol="0">
              <a:spAutoFit/>
            </a:bodyPr>
            <a:lstStyle/>
            <a:p>
              <a:pPr algn="ctr"/>
              <a:r>
                <a:rPr lang="en-GB" sz="1600" b="1" dirty="0"/>
                <a:t>1834</a:t>
              </a:r>
            </a:p>
          </p:txBody>
        </p:sp>
        <p:sp>
          <p:nvSpPr>
            <p:cNvPr id="62" name="TextBox 61">
              <a:extLst>
                <a:ext uri="{FF2B5EF4-FFF2-40B4-BE49-F238E27FC236}">
                  <a16:creationId xmlns:a16="http://schemas.microsoft.com/office/drawing/2014/main" id="{46996924-9C52-43CA-AF2C-A668C7DA2CBC}"/>
                </a:ext>
              </a:extLst>
            </p:cNvPr>
            <p:cNvSpPr txBox="1"/>
            <p:nvPr/>
          </p:nvSpPr>
          <p:spPr>
            <a:xfrm>
              <a:off x="5766356" y="895496"/>
              <a:ext cx="852256" cy="381405"/>
            </a:xfrm>
            <a:prstGeom prst="rect">
              <a:avLst/>
            </a:prstGeom>
            <a:noFill/>
          </p:spPr>
          <p:txBody>
            <a:bodyPr wrap="square" rtlCol="0">
              <a:spAutoFit/>
            </a:bodyPr>
            <a:lstStyle/>
            <a:p>
              <a:pPr algn="ctr"/>
              <a:r>
                <a:rPr lang="en-GB" sz="1600" b="1" dirty="0"/>
                <a:t>1836</a:t>
              </a:r>
            </a:p>
          </p:txBody>
        </p:sp>
        <p:sp>
          <p:nvSpPr>
            <p:cNvPr id="63" name="TextBox 62">
              <a:extLst>
                <a:ext uri="{FF2B5EF4-FFF2-40B4-BE49-F238E27FC236}">
                  <a16:creationId xmlns:a16="http://schemas.microsoft.com/office/drawing/2014/main" id="{A1C9D18E-C770-4CE6-BCAC-0D9BD72B4025}"/>
                </a:ext>
              </a:extLst>
            </p:cNvPr>
            <p:cNvSpPr txBox="1"/>
            <p:nvPr/>
          </p:nvSpPr>
          <p:spPr>
            <a:xfrm>
              <a:off x="6443728" y="880145"/>
              <a:ext cx="852256" cy="381406"/>
            </a:xfrm>
            <a:prstGeom prst="rect">
              <a:avLst/>
            </a:prstGeom>
            <a:noFill/>
          </p:spPr>
          <p:txBody>
            <a:bodyPr wrap="square" rtlCol="0">
              <a:spAutoFit/>
            </a:bodyPr>
            <a:lstStyle/>
            <a:p>
              <a:pPr algn="ctr"/>
              <a:r>
                <a:rPr lang="en-GB" sz="1600" b="1" dirty="0"/>
                <a:t>1837</a:t>
              </a:r>
            </a:p>
          </p:txBody>
        </p:sp>
        <p:sp>
          <p:nvSpPr>
            <p:cNvPr id="64" name="TextBox 63">
              <a:extLst>
                <a:ext uri="{FF2B5EF4-FFF2-40B4-BE49-F238E27FC236}">
                  <a16:creationId xmlns:a16="http://schemas.microsoft.com/office/drawing/2014/main" id="{D0631725-5AA1-4EA1-9EA1-118ED30F2611}"/>
                </a:ext>
              </a:extLst>
            </p:cNvPr>
            <p:cNvSpPr txBox="1"/>
            <p:nvPr/>
          </p:nvSpPr>
          <p:spPr>
            <a:xfrm>
              <a:off x="7172120" y="885783"/>
              <a:ext cx="852256" cy="381406"/>
            </a:xfrm>
            <a:prstGeom prst="rect">
              <a:avLst/>
            </a:prstGeom>
            <a:noFill/>
          </p:spPr>
          <p:txBody>
            <a:bodyPr wrap="square" rtlCol="0">
              <a:spAutoFit/>
            </a:bodyPr>
            <a:lstStyle/>
            <a:p>
              <a:pPr algn="ctr"/>
              <a:r>
                <a:rPr lang="en-GB" sz="1600" b="1" dirty="0"/>
                <a:t>1842</a:t>
              </a:r>
            </a:p>
          </p:txBody>
        </p:sp>
        <p:sp>
          <p:nvSpPr>
            <p:cNvPr id="65" name="TextBox 64">
              <a:extLst>
                <a:ext uri="{FF2B5EF4-FFF2-40B4-BE49-F238E27FC236}">
                  <a16:creationId xmlns:a16="http://schemas.microsoft.com/office/drawing/2014/main" id="{73850DE4-5B1A-4808-B253-32B15BA9B092}"/>
                </a:ext>
              </a:extLst>
            </p:cNvPr>
            <p:cNvSpPr txBox="1"/>
            <p:nvPr/>
          </p:nvSpPr>
          <p:spPr>
            <a:xfrm>
              <a:off x="7907958" y="878578"/>
              <a:ext cx="852256" cy="381406"/>
            </a:xfrm>
            <a:prstGeom prst="rect">
              <a:avLst/>
            </a:prstGeom>
            <a:noFill/>
          </p:spPr>
          <p:txBody>
            <a:bodyPr wrap="square" rtlCol="0">
              <a:spAutoFit/>
            </a:bodyPr>
            <a:lstStyle/>
            <a:p>
              <a:pPr algn="ctr"/>
              <a:r>
                <a:rPr lang="en-GB" sz="1600" b="1" dirty="0"/>
                <a:t>1853</a:t>
              </a:r>
            </a:p>
          </p:txBody>
        </p:sp>
        <p:sp>
          <p:nvSpPr>
            <p:cNvPr id="66" name="TextBox 65">
              <a:extLst>
                <a:ext uri="{FF2B5EF4-FFF2-40B4-BE49-F238E27FC236}">
                  <a16:creationId xmlns:a16="http://schemas.microsoft.com/office/drawing/2014/main" id="{11D1246A-876F-4A31-A525-C9A810D7251E}"/>
                </a:ext>
              </a:extLst>
            </p:cNvPr>
            <p:cNvSpPr txBox="1"/>
            <p:nvPr/>
          </p:nvSpPr>
          <p:spPr>
            <a:xfrm>
              <a:off x="8609021" y="874611"/>
              <a:ext cx="852256" cy="381406"/>
            </a:xfrm>
            <a:prstGeom prst="rect">
              <a:avLst/>
            </a:prstGeom>
            <a:noFill/>
          </p:spPr>
          <p:txBody>
            <a:bodyPr wrap="square" rtlCol="0">
              <a:spAutoFit/>
            </a:bodyPr>
            <a:lstStyle/>
            <a:p>
              <a:pPr algn="ctr"/>
              <a:r>
                <a:rPr lang="en-GB" sz="1600" b="1" dirty="0"/>
                <a:t>1858 </a:t>
              </a:r>
            </a:p>
          </p:txBody>
        </p:sp>
        <p:sp>
          <p:nvSpPr>
            <p:cNvPr id="67" name="TextBox 66">
              <a:extLst>
                <a:ext uri="{FF2B5EF4-FFF2-40B4-BE49-F238E27FC236}">
                  <a16:creationId xmlns:a16="http://schemas.microsoft.com/office/drawing/2014/main" id="{992416BC-9070-48BE-A044-C3378B5DA0B4}"/>
                </a:ext>
              </a:extLst>
            </p:cNvPr>
            <p:cNvSpPr txBox="1"/>
            <p:nvPr/>
          </p:nvSpPr>
          <p:spPr>
            <a:xfrm>
              <a:off x="1990870" y="1466956"/>
              <a:ext cx="963420" cy="797485"/>
            </a:xfrm>
            <a:prstGeom prst="rect">
              <a:avLst/>
            </a:prstGeom>
            <a:noFill/>
          </p:spPr>
          <p:txBody>
            <a:bodyPr wrap="square" rtlCol="0">
              <a:spAutoFit/>
            </a:bodyPr>
            <a:lstStyle/>
            <a:p>
              <a:pPr algn="ctr"/>
              <a:r>
                <a:rPr lang="en-GB" sz="1000" b="1" dirty="0"/>
                <a:t>Dickens’ father is sent to debtors prison.</a:t>
              </a:r>
            </a:p>
          </p:txBody>
        </p:sp>
        <p:sp>
          <p:nvSpPr>
            <p:cNvPr id="68" name="TextBox 67">
              <a:extLst>
                <a:ext uri="{FF2B5EF4-FFF2-40B4-BE49-F238E27FC236}">
                  <a16:creationId xmlns:a16="http://schemas.microsoft.com/office/drawing/2014/main" id="{0A3C0DB8-AD6B-46F9-A4A3-6D578A05DABA}"/>
                </a:ext>
              </a:extLst>
            </p:cNvPr>
            <p:cNvSpPr txBox="1"/>
            <p:nvPr/>
          </p:nvSpPr>
          <p:spPr>
            <a:xfrm>
              <a:off x="2787306" y="1580641"/>
              <a:ext cx="920393" cy="797485"/>
            </a:xfrm>
            <a:prstGeom prst="rect">
              <a:avLst/>
            </a:prstGeom>
            <a:noFill/>
          </p:spPr>
          <p:txBody>
            <a:bodyPr wrap="square" rtlCol="0">
              <a:spAutoFit/>
            </a:bodyPr>
            <a:lstStyle/>
            <a:p>
              <a:pPr algn="ctr"/>
              <a:r>
                <a:rPr lang="en-GB" sz="1000" b="1" dirty="0"/>
                <a:t>Dickens starts work as a lawyers clerk.</a:t>
              </a:r>
            </a:p>
          </p:txBody>
        </p:sp>
        <p:sp>
          <p:nvSpPr>
            <p:cNvPr id="69" name="TextBox 68">
              <a:extLst>
                <a:ext uri="{FF2B5EF4-FFF2-40B4-BE49-F238E27FC236}">
                  <a16:creationId xmlns:a16="http://schemas.microsoft.com/office/drawing/2014/main" id="{D9AF8910-D381-43DC-AE74-888FA317855D}"/>
                </a:ext>
              </a:extLst>
            </p:cNvPr>
            <p:cNvSpPr txBox="1"/>
            <p:nvPr/>
          </p:nvSpPr>
          <p:spPr>
            <a:xfrm>
              <a:off x="3554971" y="1596362"/>
              <a:ext cx="852256" cy="970850"/>
            </a:xfrm>
            <a:prstGeom prst="rect">
              <a:avLst/>
            </a:prstGeom>
            <a:noFill/>
          </p:spPr>
          <p:txBody>
            <a:bodyPr wrap="square" rtlCol="0">
              <a:spAutoFit/>
            </a:bodyPr>
            <a:lstStyle/>
            <a:p>
              <a:pPr algn="ctr"/>
              <a:r>
                <a:rPr lang="en-GB" sz="1000" b="1" dirty="0"/>
                <a:t>Dickens meets his first love- Marie </a:t>
              </a:r>
              <a:r>
                <a:rPr lang="en-GB" sz="1000" b="1" dirty="0" err="1"/>
                <a:t>Beadnell</a:t>
              </a:r>
              <a:r>
                <a:rPr lang="en-GB" sz="1000" b="1" dirty="0"/>
                <a:t>. </a:t>
              </a:r>
            </a:p>
          </p:txBody>
        </p:sp>
        <p:sp>
          <p:nvSpPr>
            <p:cNvPr id="70" name="TextBox 69">
              <a:extLst>
                <a:ext uri="{FF2B5EF4-FFF2-40B4-BE49-F238E27FC236}">
                  <a16:creationId xmlns:a16="http://schemas.microsoft.com/office/drawing/2014/main" id="{E1AF06E0-0CC8-471D-88B7-E209C2F84A21}"/>
                </a:ext>
              </a:extLst>
            </p:cNvPr>
            <p:cNvSpPr txBox="1"/>
            <p:nvPr/>
          </p:nvSpPr>
          <p:spPr>
            <a:xfrm>
              <a:off x="4279209" y="1604021"/>
              <a:ext cx="897779" cy="797485"/>
            </a:xfrm>
            <a:prstGeom prst="rect">
              <a:avLst/>
            </a:prstGeom>
            <a:noFill/>
          </p:spPr>
          <p:txBody>
            <a:bodyPr wrap="square" rtlCol="0">
              <a:spAutoFit/>
            </a:bodyPr>
            <a:lstStyle/>
            <a:p>
              <a:pPr algn="ctr"/>
              <a:r>
                <a:rPr lang="en-GB" sz="1000" b="1" dirty="0"/>
                <a:t> The relationship with Marie ends.</a:t>
              </a:r>
            </a:p>
          </p:txBody>
        </p:sp>
        <p:pic>
          <p:nvPicPr>
            <p:cNvPr id="71" name="Picture 70">
              <a:extLst>
                <a:ext uri="{FF2B5EF4-FFF2-40B4-BE49-F238E27FC236}">
                  <a16:creationId xmlns:a16="http://schemas.microsoft.com/office/drawing/2014/main" id="{78C7E958-DD9B-4B97-BE3B-8D701C64BD56}"/>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4416237" y="241856"/>
              <a:ext cx="533996" cy="747867"/>
            </a:xfrm>
            <a:prstGeom prst="rect">
              <a:avLst/>
            </a:prstGeom>
          </p:spPr>
        </p:pic>
        <p:sp>
          <p:nvSpPr>
            <p:cNvPr id="72" name="TextBox 71">
              <a:extLst>
                <a:ext uri="{FF2B5EF4-FFF2-40B4-BE49-F238E27FC236}">
                  <a16:creationId xmlns:a16="http://schemas.microsoft.com/office/drawing/2014/main" id="{80AC7AD3-B3F8-4C0F-BB61-68812079108A}"/>
                </a:ext>
              </a:extLst>
            </p:cNvPr>
            <p:cNvSpPr txBox="1"/>
            <p:nvPr/>
          </p:nvSpPr>
          <p:spPr>
            <a:xfrm>
              <a:off x="4998890" y="1585079"/>
              <a:ext cx="852256" cy="970850"/>
            </a:xfrm>
            <a:prstGeom prst="rect">
              <a:avLst/>
            </a:prstGeom>
            <a:noFill/>
          </p:spPr>
          <p:txBody>
            <a:bodyPr wrap="square" rtlCol="0">
              <a:spAutoFit/>
            </a:bodyPr>
            <a:lstStyle/>
            <a:p>
              <a:pPr algn="ctr"/>
              <a:r>
                <a:rPr lang="en-GB" sz="1000" b="1" dirty="0"/>
                <a:t>Dickens meets his future wife Catherine Hogarth.</a:t>
              </a:r>
            </a:p>
          </p:txBody>
        </p:sp>
        <p:sp>
          <p:nvSpPr>
            <p:cNvPr id="73" name="TextBox 72">
              <a:extLst>
                <a:ext uri="{FF2B5EF4-FFF2-40B4-BE49-F238E27FC236}">
                  <a16:creationId xmlns:a16="http://schemas.microsoft.com/office/drawing/2014/main" id="{01006C26-6AC6-435F-9ADC-4765C9705E81}"/>
                </a:ext>
              </a:extLst>
            </p:cNvPr>
            <p:cNvSpPr txBox="1"/>
            <p:nvPr/>
          </p:nvSpPr>
          <p:spPr>
            <a:xfrm>
              <a:off x="5711755" y="1551178"/>
              <a:ext cx="905012" cy="624119"/>
            </a:xfrm>
            <a:prstGeom prst="rect">
              <a:avLst/>
            </a:prstGeom>
            <a:noFill/>
          </p:spPr>
          <p:txBody>
            <a:bodyPr wrap="square" rtlCol="0">
              <a:spAutoFit/>
            </a:bodyPr>
            <a:lstStyle/>
            <a:p>
              <a:pPr algn="ctr"/>
              <a:r>
                <a:rPr lang="en-GB" sz="1000" b="1" dirty="0"/>
                <a:t>Dickens and Catherine marry.</a:t>
              </a:r>
            </a:p>
          </p:txBody>
        </p:sp>
        <p:sp>
          <p:nvSpPr>
            <p:cNvPr id="74" name="TextBox 73">
              <a:extLst>
                <a:ext uri="{FF2B5EF4-FFF2-40B4-BE49-F238E27FC236}">
                  <a16:creationId xmlns:a16="http://schemas.microsoft.com/office/drawing/2014/main" id="{77DA17F4-2C1E-46F8-B8C1-B8E8A9D886FB}"/>
                </a:ext>
              </a:extLst>
            </p:cNvPr>
            <p:cNvSpPr txBox="1"/>
            <p:nvPr/>
          </p:nvSpPr>
          <p:spPr>
            <a:xfrm>
              <a:off x="6486918" y="1558257"/>
              <a:ext cx="852256" cy="1144218"/>
            </a:xfrm>
            <a:prstGeom prst="rect">
              <a:avLst/>
            </a:prstGeom>
            <a:noFill/>
          </p:spPr>
          <p:txBody>
            <a:bodyPr wrap="square" rtlCol="0">
              <a:spAutoFit/>
            </a:bodyPr>
            <a:lstStyle/>
            <a:p>
              <a:pPr algn="ctr"/>
              <a:r>
                <a:rPr lang="en-GB" sz="1000" b="1" dirty="0"/>
                <a:t>Dickens’ 1</a:t>
              </a:r>
              <a:r>
                <a:rPr lang="en-GB" sz="1000" b="1" baseline="30000" dirty="0"/>
                <a:t>st</a:t>
              </a:r>
              <a:r>
                <a:rPr lang="en-GB" sz="1000" b="1" dirty="0"/>
                <a:t> child, a son is born. Oliver Twist is published.</a:t>
              </a:r>
            </a:p>
          </p:txBody>
        </p:sp>
        <p:sp>
          <p:nvSpPr>
            <p:cNvPr id="75" name="TextBox 74">
              <a:extLst>
                <a:ext uri="{FF2B5EF4-FFF2-40B4-BE49-F238E27FC236}">
                  <a16:creationId xmlns:a16="http://schemas.microsoft.com/office/drawing/2014/main" id="{BE17C60A-E7DD-4233-A174-1DA6F1647D0A}"/>
                </a:ext>
              </a:extLst>
            </p:cNvPr>
            <p:cNvSpPr txBox="1"/>
            <p:nvPr/>
          </p:nvSpPr>
          <p:spPr>
            <a:xfrm>
              <a:off x="7188277" y="1604020"/>
              <a:ext cx="852256" cy="970850"/>
            </a:xfrm>
            <a:prstGeom prst="rect">
              <a:avLst/>
            </a:prstGeom>
            <a:noFill/>
          </p:spPr>
          <p:txBody>
            <a:bodyPr wrap="square" rtlCol="0">
              <a:spAutoFit/>
            </a:bodyPr>
            <a:lstStyle/>
            <a:p>
              <a:pPr algn="ctr"/>
              <a:r>
                <a:rPr lang="en-GB" sz="1000" b="1" dirty="0"/>
                <a:t>Dickens and Catherine travel to America. </a:t>
              </a:r>
            </a:p>
          </p:txBody>
        </p:sp>
        <p:sp>
          <p:nvSpPr>
            <p:cNvPr id="76" name="TextBox 75">
              <a:extLst>
                <a:ext uri="{FF2B5EF4-FFF2-40B4-BE49-F238E27FC236}">
                  <a16:creationId xmlns:a16="http://schemas.microsoft.com/office/drawing/2014/main" id="{6BF34B61-638A-4586-87B3-023162A4A4CA}"/>
                </a:ext>
              </a:extLst>
            </p:cNvPr>
            <p:cNvSpPr txBox="1"/>
            <p:nvPr/>
          </p:nvSpPr>
          <p:spPr>
            <a:xfrm>
              <a:off x="7907958" y="1606639"/>
              <a:ext cx="852256" cy="970850"/>
            </a:xfrm>
            <a:prstGeom prst="rect">
              <a:avLst/>
            </a:prstGeom>
            <a:noFill/>
          </p:spPr>
          <p:txBody>
            <a:bodyPr wrap="square" rtlCol="0">
              <a:spAutoFit/>
            </a:bodyPr>
            <a:lstStyle/>
            <a:p>
              <a:pPr algn="ctr"/>
              <a:r>
                <a:rPr lang="en-GB" sz="1000" b="1" dirty="0"/>
                <a:t>Dickens gives the 1</a:t>
              </a:r>
              <a:r>
                <a:rPr lang="en-GB" sz="1000" b="1" baseline="30000" dirty="0"/>
                <a:t>st</a:t>
              </a:r>
              <a:r>
                <a:rPr lang="en-GB" sz="1000" b="1" dirty="0"/>
                <a:t> public reading of his works. </a:t>
              </a:r>
            </a:p>
          </p:txBody>
        </p:sp>
        <p:sp>
          <p:nvSpPr>
            <p:cNvPr id="77" name="TextBox 76">
              <a:extLst>
                <a:ext uri="{FF2B5EF4-FFF2-40B4-BE49-F238E27FC236}">
                  <a16:creationId xmlns:a16="http://schemas.microsoft.com/office/drawing/2014/main" id="{80A810A3-9F74-4BBA-AA3B-6ABB25105F51}"/>
                </a:ext>
              </a:extLst>
            </p:cNvPr>
            <p:cNvSpPr txBox="1"/>
            <p:nvPr/>
          </p:nvSpPr>
          <p:spPr>
            <a:xfrm>
              <a:off x="9252296" y="875361"/>
              <a:ext cx="852256" cy="381406"/>
            </a:xfrm>
            <a:prstGeom prst="rect">
              <a:avLst/>
            </a:prstGeom>
            <a:noFill/>
          </p:spPr>
          <p:txBody>
            <a:bodyPr wrap="square" rtlCol="0">
              <a:spAutoFit/>
            </a:bodyPr>
            <a:lstStyle/>
            <a:p>
              <a:pPr algn="ctr"/>
              <a:r>
                <a:rPr lang="en-GB" sz="1600" b="1" dirty="0"/>
                <a:t>1870</a:t>
              </a:r>
            </a:p>
          </p:txBody>
        </p:sp>
        <p:sp>
          <p:nvSpPr>
            <p:cNvPr id="78" name="TextBox 77">
              <a:extLst>
                <a:ext uri="{FF2B5EF4-FFF2-40B4-BE49-F238E27FC236}">
                  <a16:creationId xmlns:a16="http://schemas.microsoft.com/office/drawing/2014/main" id="{AC1F1C93-501A-4B71-A7AB-17CAE1F6AFDE}"/>
                </a:ext>
              </a:extLst>
            </p:cNvPr>
            <p:cNvSpPr txBox="1"/>
            <p:nvPr/>
          </p:nvSpPr>
          <p:spPr>
            <a:xfrm>
              <a:off x="8609021" y="1606639"/>
              <a:ext cx="852256" cy="797484"/>
            </a:xfrm>
            <a:prstGeom prst="rect">
              <a:avLst/>
            </a:prstGeom>
            <a:noFill/>
          </p:spPr>
          <p:txBody>
            <a:bodyPr wrap="square" rtlCol="0">
              <a:spAutoFit/>
            </a:bodyPr>
            <a:lstStyle/>
            <a:p>
              <a:pPr algn="ctr"/>
              <a:r>
                <a:rPr lang="en-GB" sz="1000" b="1" dirty="0"/>
                <a:t>Dickens and Catherine separate.</a:t>
              </a:r>
            </a:p>
          </p:txBody>
        </p:sp>
        <p:sp>
          <p:nvSpPr>
            <p:cNvPr id="79" name="TextBox 78">
              <a:extLst>
                <a:ext uri="{FF2B5EF4-FFF2-40B4-BE49-F238E27FC236}">
                  <a16:creationId xmlns:a16="http://schemas.microsoft.com/office/drawing/2014/main" id="{1B952105-5EC5-41C6-9E44-B7210667DAB9}"/>
                </a:ext>
              </a:extLst>
            </p:cNvPr>
            <p:cNvSpPr txBox="1"/>
            <p:nvPr/>
          </p:nvSpPr>
          <p:spPr>
            <a:xfrm>
              <a:off x="9252296" y="1607646"/>
              <a:ext cx="852256" cy="624119"/>
            </a:xfrm>
            <a:prstGeom prst="rect">
              <a:avLst/>
            </a:prstGeom>
            <a:noFill/>
          </p:spPr>
          <p:txBody>
            <a:bodyPr wrap="square" rtlCol="0">
              <a:spAutoFit/>
            </a:bodyPr>
            <a:lstStyle/>
            <a:p>
              <a:pPr algn="ctr"/>
              <a:r>
                <a:rPr lang="en-GB" sz="1000" b="1" dirty="0"/>
                <a:t>Dickens dies at home.</a:t>
              </a:r>
            </a:p>
          </p:txBody>
        </p:sp>
        <p:pic>
          <p:nvPicPr>
            <p:cNvPr id="80" name="Picture 79">
              <a:extLst>
                <a:ext uri="{FF2B5EF4-FFF2-40B4-BE49-F238E27FC236}">
                  <a16:creationId xmlns:a16="http://schemas.microsoft.com/office/drawing/2014/main" id="{519ABBD0-4F44-4639-96E0-BFA9967C030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392366" y="234196"/>
              <a:ext cx="611634" cy="765482"/>
            </a:xfrm>
            <a:prstGeom prst="rect">
              <a:avLst/>
            </a:prstGeom>
          </p:spPr>
        </p:pic>
      </p:grpSp>
      <p:pic>
        <p:nvPicPr>
          <p:cNvPr id="81" name="Picture 80">
            <a:extLst>
              <a:ext uri="{FF2B5EF4-FFF2-40B4-BE49-F238E27FC236}">
                <a16:creationId xmlns:a16="http://schemas.microsoft.com/office/drawing/2014/main" id="{8D1AFADF-7812-4E72-881D-9DEBB3DA2FA4}"/>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169563" y="3594405"/>
            <a:ext cx="445581" cy="445581"/>
          </a:xfrm>
          <a:prstGeom prst="rect">
            <a:avLst/>
          </a:prstGeom>
        </p:spPr>
      </p:pic>
      <p:pic>
        <p:nvPicPr>
          <p:cNvPr id="82" name="Picture 81">
            <a:extLst>
              <a:ext uri="{FF2B5EF4-FFF2-40B4-BE49-F238E27FC236}">
                <a16:creationId xmlns:a16="http://schemas.microsoft.com/office/drawing/2014/main" id="{058D0902-06D1-406D-95E0-00683DC03006}"/>
              </a:ext>
            </a:extLst>
          </p:cNvPr>
          <p:cNvPicPr>
            <a:picLocks noChangeAspect="1"/>
          </p:cNvPicPr>
          <p:nvPr/>
        </p:nvPicPr>
        <p:blipFill>
          <a:blip r:embed="rId10" cstate="hqprint">
            <a:extLst>
              <a:ext uri="{28A0092B-C50C-407E-A947-70E740481C1C}">
                <a14:useLocalDpi xmlns:a14="http://schemas.microsoft.com/office/drawing/2010/main" val="0"/>
              </a:ext>
            </a:extLst>
          </a:blip>
          <a:stretch>
            <a:fillRect/>
          </a:stretch>
        </p:blipFill>
        <p:spPr>
          <a:xfrm>
            <a:off x="4200404" y="3428383"/>
            <a:ext cx="460933" cy="588307"/>
          </a:xfrm>
          <a:prstGeom prst="rect">
            <a:avLst/>
          </a:prstGeom>
        </p:spPr>
      </p:pic>
      <p:pic>
        <p:nvPicPr>
          <p:cNvPr id="83" name="Picture 82">
            <a:extLst>
              <a:ext uri="{FF2B5EF4-FFF2-40B4-BE49-F238E27FC236}">
                <a16:creationId xmlns:a16="http://schemas.microsoft.com/office/drawing/2014/main" id="{8D1AFADF-7812-4E72-881D-9DEBB3DA2FA4}"/>
              </a:ext>
            </a:extLst>
          </p:cNvPr>
          <p:cNvPicPr>
            <a:picLocks noChangeAspect="1"/>
          </p:cNvPicPr>
          <p:nvPr/>
        </p:nvPicPr>
        <p:blipFill>
          <a:blip r:embed="rId9" cstate="hqprint">
            <a:extLst>
              <a:ext uri="{28A0092B-C50C-407E-A947-70E740481C1C}">
                <a14:useLocalDpi xmlns:a14="http://schemas.microsoft.com/office/drawing/2010/main" val="0"/>
              </a:ext>
            </a:extLst>
          </a:blip>
          <a:stretch>
            <a:fillRect/>
          </a:stretch>
        </p:blipFill>
        <p:spPr>
          <a:xfrm>
            <a:off x="4867925" y="3199855"/>
            <a:ext cx="445581" cy="445581"/>
          </a:xfrm>
          <a:prstGeom prst="rect">
            <a:avLst/>
          </a:prstGeom>
        </p:spPr>
      </p:pic>
      <p:pic>
        <p:nvPicPr>
          <p:cNvPr id="84" name="Picture 83">
            <a:extLst>
              <a:ext uri="{FF2B5EF4-FFF2-40B4-BE49-F238E27FC236}">
                <a16:creationId xmlns:a16="http://schemas.microsoft.com/office/drawing/2014/main" id="{AFA09CD7-50D9-40B1-B215-E926A90D78B2}"/>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762684" y="3580928"/>
            <a:ext cx="561769" cy="561769"/>
          </a:xfrm>
          <a:prstGeom prst="rect">
            <a:avLst/>
          </a:prstGeom>
        </p:spPr>
      </p:pic>
      <p:pic>
        <p:nvPicPr>
          <p:cNvPr id="85" name="Picture 84">
            <a:extLst>
              <a:ext uri="{FF2B5EF4-FFF2-40B4-BE49-F238E27FC236}">
                <a16:creationId xmlns:a16="http://schemas.microsoft.com/office/drawing/2014/main" id="{2E647107-1FAD-45A0-8611-E86DE30E6F11}"/>
              </a:ext>
            </a:extLst>
          </p:cNvPr>
          <p:cNvPicPr>
            <a:picLocks noChangeAspect="1"/>
          </p:cNvPicPr>
          <p:nvPr/>
        </p:nvPicPr>
        <p:blipFill>
          <a:blip r:embed="rId12" cstate="hqprint">
            <a:extLst>
              <a:ext uri="{28A0092B-C50C-407E-A947-70E740481C1C}">
                <a14:useLocalDpi xmlns:a14="http://schemas.microsoft.com/office/drawing/2010/main" val="0"/>
              </a:ext>
            </a:extLst>
          </a:blip>
          <a:stretch>
            <a:fillRect/>
          </a:stretch>
        </p:blipFill>
        <p:spPr>
          <a:xfrm>
            <a:off x="5425801" y="3428384"/>
            <a:ext cx="580740" cy="615964"/>
          </a:xfrm>
          <a:prstGeom prst="rect">
            <a:avLst/>
          </a:prstGeom>
        </p:spPr>
      </p:pic>
      <p:pic>
        <p:nvPicPr>
          <p:cNvPr id="86" name="Picture 85">
            <a:extLst>
              <a:ext uri="{FF2B5EF4-FFF2-40B4-BE49-F238E27FC236}">
                <a16:creationId xmlns:a16="http://schemas.microsoft.com/office/drawing/2014/main" id="{2034D82D-C378-4A77-8210-E93466732C13}"/>
              </a:ext>
            </a:extLst>
          </p:cNvPr>
          <p:cNvPicPr>
            <a:picLocks noChangeAspect="1"/>
          </p:cNvPicPr>
          <p:nvPr/>
        </p:nvPicPr>
        <p:blipFill>
          <a:blip r:embed="rId13" cstate="hqprint">
            <a:extLst>
              <a:ext uri="{28A0092B-C50C-407E-A947-70E740481C1C}">
                <a14:useLocalDpi xmlns:a14="http://schemas.microsoft.com/office/drawing/2010/main" val="0"/>
              </a:ext>
            </a:extLst>
          </a:blip>
          <a:stretch>
            <a:fillRect/>
          </a:stretch>
        </p:blipFill>
        <p:spPr>
          <a:xfrm>
            <a:off x="778780" y="3518099"/>
            <a:ext cx="518244" cy="594015"/>
          </a:xfrm>
          <a:prstGeom prst="rect">
            <a:avLst/>
          </a:prstGeom>
        </p:spPr>
      </p:pic>
      <p:sp>
        <p:nvSpPr>
          <p:cNvPr id="14" name="AutoShape 2" descr="Scales of Justice - Free ico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3" name="AutoShape 6" descr="Scales of Justice free icon"/>
          <p:cNvSpPr>
            <a:spLocks noChangeAspect="1" noChangeArrowheads="1"/>
          </p:cNvSpPr>
          <p:nvPr/>
        </p:nvSpPr>
        <p:spPr bwMode="auto">
          <a:xfrm>
            <a:off x="1493001" y="3546517"/>
            <a:ext cx="479412" cy="479414"/>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4" name="Picture 23"/>
          <p:cNvPicPr>
            <a:picLocks noChangeAspect="1"/>
          </p:cNvPicPr>
          <p:nvPr/>
        </p:nvPicPr>
        <p:blipFill>
          <a:blip r:embed="rId14"/>
          <a:stretch>
            <a:fillRect/>
          </a:stretch>
        </p:blipFill>
        <p:spPr>
          <a:xfrm>
            <a:off x="1448228" y="3470984"/>
            <a:ext cx="592739" cy="628041"/>
          </a:xfrm>
          <a:prstGeom prst="rect">
            <a:avLst/>
          </a:prstGeom>
        </p:spPr>
      </p:pic>
      <p:pic>
        <p:nvPicPr>
          <p:cNvPr id="87" name="Picture 86">
            <a:extLst>
              <a:ext uri="{FF2B5EF4-FFF2-40B4-BE49-F238E27FC236}">
                <a16:creationId xmlns:a16="http://schemas.microsoft.com/office/drawing/2014/main" id="{AFA09CD7-50D9-40B1-B215-E926A90D78B2}"/>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6139222" y="3428384"/>
            <a:ext cx="561769" cy="707172"/>
          </a:xfrm>
          <a:prstGeom prst="rect">
            <a:avLst/>
          </a:prstGeom>
        </p:spPr>
      </p:pic>
      <p:sp>
        <p:nvSpPr>
          <p:cNvPr id="25" name="AutoShape 8" descr="Flat Black Heart Icon Isolated on White Background. Vector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26" name="Picture 25"/>
          <p:cNvPicPr>
            <a:picLocks noChangeAspect="1"/>
          </p:cNvPicPr>
          <p:nvPr/>
        </p:nvPicPr>
        <p:blipFill>
          <a:blip r:embed="rId15"/>
          <a:stretch>
            <a:fillRect/>
          </a:stretch>
        </p:blipFill>
        <p:spPr>
          <a:xfrm>
            <a:off x="2074877" y="3519002"/>
            <a:ext cx="607256" cy="586134"/>
          </a:xfrm>
          <a:prstGeom prst="rect">
            <a:avLst/>
          </a:prstGeom>
        </p:spPr>
      </p:pic>
      <p:pic>
        <p:nvPicPr>
          <p:cNvPr id="27" name="Picture 26"/>
          <p:cNvPicPr>
            <a:picLocks noChangeAspect="1"/>
          </p:cNvPicPr>
          <p:nvPr/>
        </p:nvPicPr>
        <p:blipFill>
          <a:blip r:embed="rId15"/>
          <a:stretch>
            <a:fillRect/>
          </a:stretch>
        </p:blipFill>
        <p:spPr>
          <a:xfrm>
            <a:off x="3437987" y="3491425"/>
            <a:ext cx="639242" cy="617008"/>
          </a:xfrm>
          <a:prstGeom prst="rect">
            <a:avLst/>
          </a:prstGeom>
        </p:spPr>
      </p:pic>
      <p:pic>
        <p:nvPicPr>
          <p:cNvPr id="29" name="Picture 28"/>
          <p:cNvPicPr>
            <a:picLocks noChangeAspect="1"/>
          </p:cNvPicPr>
          <p:nvPr/>
        </p:nvPicPr>
        <p:blipFill>
          <a:blip r:embed="rId16"/>
          <a:stretch>
            <a:fillRect/>
          </a:stretch>
        </p:blipFill>
        <p:spPr>
          <a:xfrm>
            <a:off x="6830225" y="3428383"/>
            <a:ext cx="521865" cy="651266"/>
          </a:xfrm>
          <a:prstGeom prst="rect">
            <a:avLst/>
          </a:prstGeom>
        </p:spPr>
      </p:pic>
    </p:spTree>
    <p:extLst>
      <p:ext uri="{BB962C8B-B14F-4D97-AF65-F5344CB8AC3E}">
        <p14:creationId xmlns:p14="http://schemas.microsoft.com/office/powerpoint/2010/main" val="1898571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B5B99F60-4BCF-4616-A3F8-115AD15E44D4}"/>
              </a:ext>
            </a:extLst>
          </p:cNvPr>
          <p:cNvSpPr txBox="1"/>
          <p:nvPr/>
        </p:nvSpPr>
        <p:spPr>
          <a:xfrm>
            <a:off x="3997497" y="171825"/>
            <a:ext cx="1183689" cy="369332"/>
          </a:xfrm>
          <a:prstGeom prst="rect">
            <a:avLst/>
          </a:prstGeom>
          <a:noFill/>
        </p:spPr>
        <p:txBody>
          <a:bodyPr wrap="square" rtlCol="0">
            <a:spAutoFit/>
          </a:bodyPr>
          <a:lstStyle/>
          <a:p>
            <a:r>
              <a:rPr lang="en-GB" b="1" dirty="0"/>
              <a:t>Quotes</a:t>
            </a:r>
          </a:p>
        </p:txBody>
      </p:sp>
      <p:sp>
        <p:nvSpPr>
          <p:cNvPr id="13" name="Rectangle 12">
            <a:extLst>
              <a:ext uri="{FF2B5EF4-FFF2-40B4-BE49-F238E27FC236}">
                <a16:creationId xmlns:a16="http://schemas.microsoft.com/office/drawing/2014/main" id="{41915D41-3E6F-4A98-97BD-1C9649D81B79}"/>
              </a:ext>
            </a:extLst>
          </p:cNvPr>
          <p:cNvSpPr/>
          <p:nvPr/>
        </p:nvSpPr>
        <p:spPr>
          <a:xfrm>
            <a:off x="4075247" y="518298"/>
            <a:ext cx="792678" cy="45719"/>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 name="Group 5">
            <a:extLst>
              <a:ext uri="{FF2B5EF4-FFF2-40B4-BE49-F238E27FC236}">
                <a16:creationId xmlns:a16="http://schemas.microsoft.com/office/drawing/2014/main" id="{5EA73C44-8932-43BC-BE73-4AD2AC4E5C84}"/>
              </a:ext>
            </a:extLst>
          </p:cNvPr>
          <p:cNvGrpSpPr/>
          <p:nvPr/>
        </p:nvGrpSpPr>
        <p:grpSpPr>
          <a:xfrm>
            <a:off x="8570956" y="4272801"/>
            <a:ext cx="2580996" cy="465741"/>
            <a:chOff x="9004918" y="557253"/>
            <a:chExt cx="2580996" cy="465741"/>
          </a:xfrm>
        </p:grpSpPr>
        <p:sp>
          <p:nvSpPr>
            <p:cNvPr id="15" name="TextBox 14">
              <a:extLst>
                <a:ext uri="{FF2B5EF4-FFF2-40B4-BE49-F238E27FC236}">
                  <a16:creationId xmlns:a16="http://schemas.microsoft.com/office/drawing/2014/main" id="{22D2A234-9D6C-4B67-9DFB-4E016B441515}"/>
                </a:ext>
              </a:extLst>
            </p:cNvPr>
            <p:cNvSpPr txBox="1"/>
            <p:nvPr/>
          </p:nvSpPr>
          <p:spPr>
            <a:xfrm>
              <a:off x="9484123" y="653662"/>
              <a:ext cx="2101791" cy="369332"/>
            </a:xfrm>
            <a:prstGeom prst="rect">
              <a:avLst/>
            </a:prstGeom>
            <a:noFill/>
          </p:spPr>
          <p:txBody>
            <a:bodyPr wrap="square" rtlCol="0">
              <a:spAutoFit/>
            </a:bodyPr>
            <a:lstStyle/>
            <a:p>
              <a:r>
                <a:rPr lang="en-GB" b="1" dirty="0"/>
                <a:t>Enquiry Questions</a:t>
              </a:r>
            </a:p>
          </p:txBody>
        </p:sp>
        <p:sp>
          <p:nvSpPr>
            <p:cNvPr id="16" name="Rectangle 15">
              <a:extLst>
                <a:ext uri="{FF2B5EF4-FFF2-40B4-BE49-F238E27FC236}">
                  <a16:creationId xmlns:a16="http://schemas.microsoft.com/office/drawing/2014/main" id="{AB59C193-AA6A-4D55-84B5-2BBBDD7B37C9}"/>
                </a:ext>
              </a:extLst>
            </p:cNvPr>
            <p:cNvSpPr/>
            <p:nvPr/>
          </p:nvSpPr>
          <p:spPr>
            <a:xfrm>
              <a:off x="9004918" y="973735"/>
              <a:ext cx="2234212"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8" name="Picture 17">
              <a:extLst>
                <a:ext uri="{FF2B5EF4-FFF2-40B4-BE49-F238E27FC236}">
                  <a16:creationId xmlns:a16="http://schemas.microsoft.com/office/drawing/2014/main" id="{786AC358-7BCF-45B4-89DC-478635B3629E}"/>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9029247" y="557253"/>
              <a:ext cx="519510" cy="442947"/>
            </a:xfrm>
            <a:prstGeom prst="rect">
              <a:avLst/>
            </a:prstGeom>
          </p:spPr>
        </p:pic>
      </p:grpSp>
      <p:grpSp>
        <p:nvGrpSpPr>
          <p:cNvPr id="22" name="Group 21">
            <a:extLst>
              <a:ext uri="{FF2B5EF4-FFF2-40B4-BE49-F238E27FC236}">
                <a16:creationId xmlns:a16="http://schemas.microsoft.com/office/drawing/2014/main" id="{F1691A43-F969-4934-B1F1-FCB9BFB80293}"/>
              </a:ext>
            </a:extLst>
          </p:cNvPr>
          <p:cNvGrpSpPr/>
          <p:nvPr/>
        </p:nvGrpSpPr>
        <p:grpSpPr>
          <a:xfrm>
            <a:off x="8804379" y="-48416"/>
            <a:ext cx="1744163" cy="589574"/>
            <a:chOff x="337017" y="420281"/>
            <a:chExt cx="1744163" cy="589574"/>
          </a:xfrm>
        </p:grpSpPr>
        <p:sp>
          <p:nvSpPr>
            <p:cNvPr id="2" name="TextBox 1">
              <a:extLst>
                <a:ext uri="{FF2B5EF4-FFF2-40B4-BE49-F238E27FC236}">
                  <a16:creationId xmlns:a16="http://schemas.microsoft.com/office/drawing/2014/main" id="{E2EEC39E-0BF4-443C-A283-7040BC92B610}"/>
                </a:ext>
              </a:extLst>
            </p:cNvPr>
            <p:cNvSpPr txBox="1"/>
            <p:nvPr/>
          </p:nvSpPr>
          <p:spPr>
            <a:xfrm>
              <a:off x="864939" y="569503"/>
              <a:ext cx="1216241" cy="369332"/>
            </a:xfrm>
            <a:prstGeom prst="rect">
              <a:avLst/>
            </a:prstGeom>
            <a:noFill/>
          </p:spPr>
          <p:txBody>
            <a:bodyPr wrap="square" rtlCol="0">
              <a:spAutoFit/>
            </a:bodyPr>
            <a:lstStyle/>
            <a:p>
              <a:r>
                <a:rPr lang="en-GB" b="1" dirty="0"/>
                <a:t>Key Terms</a:t>
              </a:r>
            </a:p>
          </p:txBody>
        </p:sp>
        <p:grpSp>
          <p:nvGrpSpPr>
            <p:cNvPr id="21" name="Group 20">
              <a:extLst>
                <a:ext uri="{FF2B5EF4-FFF2-40B4-BE49-F238E27FC236}">
                  <a16:creationId xmlns:a16="http://schemas.microsoft.com/office/drawing/2014/main" id="{25244CC3-BC96-4546-9E0F-A178CE43B86E}"/>
                </a:ext>
              </a:extLst>
            </p:cNvPr>
            <p:cNvGrpSpPr/>
            <p:nvPr/>
          </p:nvGrpSpPr>
          <p:grpSpPr>
            <a:xfrm>
              <a:off x="337017" y="420281"/>
              <a:ext cx="1553929" cy="589574"/>
              <a:chOff x="337017" y="420281"/>
              <a:chExt cx="1553929" cy="589574"/>
            </a:xfrm>
          </p:grpSpPr>
          <p:sp>
            <p:nvSpPr>
              <p:cNvPr id="3" name="Rectangle 2">
                <a:extLst>
                  <a:ext uri="{FF2B5EF4-FFF2-40B4-BE49-F238E27FC236}">
                    <a16:creationId xmlns:a16="http://schemas.microsoft.com/office/drawing/2014/main" id="{97B73EE1-D708-4B98-8B50-064AADAFE508}"/>
                  </a:ext>
                </a:extLst>
              </p:cNvPr>
              <p:cNvSpPr/>
              <p:nvPr/>
            </p:nvSpPr>
            <p:spPr>
              <a:xfrm>
                <a:off x="337351" y="964136"/>
                <a:ext cx="1553595" cy="4571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0" name="Picture 19">
                <a:extLst>
                  <a:ext uri="{FF2B5EF4-FFF2-40B4-BE49-F238E27FC236}">
                    <a16:creationId xmlns:a16="http://schemas.microsoft.com/office/drawing/2014/main" id="{82AE3F66-3A15-45D2-8928-D6F344F5DE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7017" y="420281"/>
                <a:ext cx="615853" cy="566714"/>
              </a:xfrm>
              <a:prstGeom prst="rect">
                <a:avLst/>
              </a:prstGeom>
            </p:spPr>
          </p:pic>
        </p:grpSp>
      </p:grpSp>
      <p:pic>
        <p:nvPicPr>
          <p:cNvPr id="34" name="Picture 33">
            <a:extLst>
              <a:ext uri="{FF2B5EF4-FFF2-40B4-BE49-F238E27FC236}">
                <a16:creationId xmlns:a16="http://schemas.microsoft.com/office/drawing/2014/main" id="{6DAF141D-1CCE-40D7-B6BA-14F557A1D171}"/>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420886" y="5184380"/>
            <a:ext cx="355572" cy="355572"/>
          </a:xfrm>
          <a:prstGeom prst="rect">
            <a:avLst/>
          </a:prstGeom>
        </p:spPr>
      </p:pic>
      <p:grpSp>
        <p:nvGrpSpPr>
          <p:cNvPr id="38" name="Group 37">
            <a:extLst>
              <a:ext uri="{FF2B5EF4-FFF2-40B4-BE49-F238E27FC236}">
                <a16:creationId xmlns:a16="http://schemas.microsoft.com/office/drawing/2014/main" id="{0440B019-B1C8-43AF-8915-1344BB0398C9}"/>
              </a:ext>
            </a:extLst>
          </p:cNvPr>
          <p:cNvGrpSpPr/>
          <p:nvPr/>
        </p:nvGrpSpPr>
        <p:grpSpPr>
          <a:xfrm>
            <a:off x="237002" y="141312"/>
            <a:ext cx="2296699" cy="376986"/>
            <a:chOff x="8913549" y="541925"/>
            <a:chExt cx="1868285" cy="376986"/>
          </a:xfrm>
        </p:grpSpPr>
        <p:sp>
          <p:nvSpPr>
            <p:cNvPr id="39" name="TextBox 38">
              <a:extLst>
                <a:ext uri="{FF2B5EF4-FFF2-40B4-BE49-F238E27FC236}">
                  <a16:creationId xmlns:a16="http://schemas.microsoft.com/office/drawing/2014/main" id="{7185695F-A645-4652-804C-F528A35E4A5F}"/>
                </a:ext>
              </a:extLst>
            </p:cNvPr>
            <p:cNvSpPr txBox="1"/>
            <p:nvPr/>
          </p:nvSpPr>
          <p:spPr>
            <a:xfrm>
              <a:off x="8913549" y="541925"/>
              <a:ext cx="1868285" cy="369332"/>
            </a:xfrm>
            <a:prstGeom prst="rect">
              <a:avLst/>
            </a:prstGeom>
            <a:noFill/>
          </p:spPr>
          <p:txBody>
            <a:bodyPr wrap="square" rtlCol="0">
              <a:spAutoFit/>
            </a:bodyPr>
            <a:lstStyle/>
            <a:p>
              <a:r>
                <a:rPr lang="en-GB" b="1" dirty="0"/>
                <a:t>General Information</a:t>
              </a:r>
            </a:p>
          </p:txBody>
        </p:sp>
        <p:sp>
          <p:nvSpPr>
            <p:cNvPr id="40" name="Rectangle 39">
              <a:extLst>
                <a:ext uri="{FF2B5EF4-FFF2-40B4-BE49-F238E27FC236}">
                  <a16:creationId xmlns:a16="http://schemas.microsoft.com/office/drawing/2014/main" id="{20224F0E-C9CC-4F99-86D1-176DCE5F4E64}"/>
                </a:ext>
              </a:extLst>
            </p:cNvPr>
            <p:cNvSpPr/>
            <p:nvPr/>
          </p:nvSpPr>
          <p:spPr>
            <a:xfrm>
              <a:off x="8996671" y="862839"/>
              <a:ext cx="1615977" cy="56072"/>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28" name="Group 27">
            <a:extLst>
              <a:ext uri="{FF2B5EF4-FFF2-40B4-BE49-F238E27FC236}">
                <a16:creationId xmlns:a16="http://schemas.microsoft.com/office/drawing/2014/main" id="{7CD6848A-5A06-4DD5-B477-50C060D28032}"/>
              </a:ext>
            </a:extLst>
          </p:cNvPr>
          <p:cNvGrpSpPr/>
          <p:nvPr/>
        </p:nvGrpSpPr>
        <p:grpSpPr>
          <a:xfrm>
            <a:off x="339185" y="5226981"/>
            <a:ext cx="2194516" cy="369332"/>
            <a:chOff x="9004918" y="655443"/>
            <a:chExt cx="2539064" cy="369332"/>
          </a:xfrm>
        </p:grpSpPr>
        <p:sp>
          <p:nvSpPr>
            <p:cNvPr id="35" name="TextBox 34">
              <a:extLst>
                <a:ext uri="{FF2B5EF4-FFF2-40B4-BE49-F238E27FC236}">
                  <a16:creationId xmlns:a16="http://schemas.microsoft.com/office/drawing/2014/main" id="{0F212FC2-7AC9-4989-94B0-8042771CBE23}"/>
                </a:ext>
              </a:extLst>
            </p:cNvPr>
            <p:cNvSpPr txBox="1"/>
            <p:nvPr/>
          </p:nvSpPr>
          <p:spPr>
            <a:xfrm>
              <a:off x="9442191" y="655443"/>
              <a:ext cx="2101791" cy="369332"/>
            </a:xfrm>
            <a:prstGeom prst="rect">
              <a:avLst/>
            </a:prstGeom>
            <a:noFill/>
          </p:spPr>
          <p:txBody>
            <a:bodyPr wrap="square" rtlCol="0">
              <a:spAutoFit/>
            </a:bodyPr>
            <a:lstStyle/>
            <a:p>
              <a:r>
                <a:rPr lang="en-GB" b="1" dirty="0"/>
                <a:t>Website Links</a:t>
              </a:r>
            </a:p>
          </p:txBody>
        </p:sp>
        <p:sp>
          <p:nvSpPr>
            <p:cNvPr id="36" name="Rectangle 35">
              <a:extLst>
                <a:ext uri="{FF2B5EF4-FFF2-40B4-BE49-F238E27FC236}">
                  <a16:creationId xmlns:a16="http://schemas.microsoft.com/office/drawing/2014/main" id="{CB07D30E-E2B9-4ADE-A970-ADD918CF6A66}"/>
                </a:ext>
              </a:extLst>
            </p:cNvPr>
            <p:cNvSpPr/>
            <p:nvPr/>
          </p:nvSpPr>
          <p:spPr>
            <a:xfrm>
              <a:off x="9004918" y="973735"/>
              <a:ext cx="2234212"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8" name="TextBox 7">
            <a:extLst>
              <a:ext uri="{FF2B5EF4-FFF2-40B4-BE49-F238E27FC236}">
                <a16:creationId xmlns:a16="http://schemas.microsoft.com/office/drawing/2014/main" id="{DBE2029B-6579-437E-A8C3-7B653310DDB2}"/>
              </a:ext>
            </a:extLst>
          </p:cNvPr>
          <p:cNvSpPr txBox="1"/>
          <p:nvPr/>
        </p:nvSpPr>
        <p:spPr>
          <a:xfrm>
            <a:off x="8794561" y="627616"/>
            <a:ext cx="2992803" cy="307777"/>
          </a:xfrm>
          <a:prstGeom prst="rect">
            <a:avLst/>
          </a:prstGeom>
          <a:noFill/>
        </p:spPr>
        <p:txBody>
          <a:bodyPr wrap="square" rtlCol="0">
            <a:spAutoFit/>
          </a:bodyPr>
          <a:lstStyle/>
          <a:p>
            <a:r>
              <a:rPr lang="en-GB" sz="1400" dirty="0">
                <a:latin typeface="Verdana" panose="020B0604030504040204" pitchFamily="34" charset="0"/>
                <a:ea typeface="Verdana" panose="020B0604030504040204" pitchFamily="34" charset="0"/>
                <a:cs typeface="Verdana" panose="020B0604030504040204" pitchFamily="34" charset="0"/>
              </a:rPr>
              <a:t> </a:t>
            </a:r>
          </a:p>
        </p:txBody>
      </p:sp>
      <p:sp>
        <p:nvSpPr>
          <p:cNvPr id="37" name="TextBox 36">
            <a:extLst>
              <a:ext uri="{FF2B5EF4-FFF2-40B4-BE49-F238E27FC236}">
                <a16:creationId xmlns:a16="http://schemas.microsoft.com/office/drawing/2014/main" id="{92C83058-706A-4E07-B32A-960D63ED603C}"/>
              </a:ext>
            </a:extLst>
          </p:cNvPr>
          <p:cNvSpPr txBox="1"/>
          <p:nvPr/>
        </p:nvSpPr>
        <p:spPr>
          <a:xfrm>
            <a:off x="237001" y="2749481"/>
            <a:ext cx="2313083" cy="369332"/>
          </a:xfrm>
          <a:prstGeom prst="rect">
            <a:avLst/>
          </a:prstGeom>
          <a:noFill/>
        </p:spPr>
        <p:txBody>
          <a:bodyPr wrap="square" rtlCol="0">
            <a:spAutoFit/>
          </a:bodyPr>
          <a:lstStyle/>
          <a:p>
            <a:r>
              <a:rPr lang="en-GB" b="1" dirty="0"/>
              <a:t>Timeline</a:t>
            </a:r>
          </a:p>
        </p:txBody>
      </p:sp>
      <p:sp>
        <p:nvSpPr>
          <p:cNvPr id="41" name="Rectangle 40">
            <a:extLst>
              <a:ext uri="{FF2B5EF4-FFF2-40B4-BE49-F238E27FC236}">
                <a16:creationId xmlns:a16="http://schemas.microsoft.com/office/drawing/2014/main" id="{5380C7E2-303C-4089-81D3-CC8CF2A9E1F3}"/>
              </a:ext>
            </a:extLst>
          </p:cNvPr>
          <p:cNvSpPr/>
          <p:nvPr/>
        </p:nvSpPr>
        <p:spPr>
          <a:xfrm>
            <a:off x="345688" y="3059240"/>
            <a:ext cx="792678" cy="5607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Rectangle 4">
            <a:extLst>
              <a:ext uri="{FF2B5EF4-FFF2-40B4-BE49-F238E27FC236}">
                <a16:creationId xmlns:a16="http://schemas.microsoft.com/office/drawing/2014/main" id="{DE1F9DD4-75EA-49C9-93DA-4659518ADA44}"/>
              </a:ext>
            </a:extLst>
          </p:cNvPr>
          <p:cNvSpPr/>
          <p:nvPr/>
        </p:nvSpPr>
        <p:spPr>
          <a:xfrm>
            <a:off x="216289" y="485747"/>
            <a:ext cx="3447231" cy="2354491"/>
          </a:xfrm>
          <a:prstGeom prst="rect">
            <a:avLst/>
          </a:prstGeom>
        </p:spPr>
        <p:txBody>
          <a:bodyPr wrap="square">
            <a:spAutoFit/>
          </a:bodyPr>
          <a:lstStyle/>
          <a:p>
            <a:r>
              <a:rPr lang="en-GB" sz="1050" dirty="0">
                <a:solidFill>
                  <a:srgbClr val="000000"/>
                </a:solidFill>
              </a:rPr>
              <a:t>When </a:t>
            </a:r>
            <a:r>
              <a:rPr lang="en-GB" sz="1050" b="1" dirty="0">
                <a:solidFill>
                  <a:srgbClr val="000000"/>
                </a:solidFill>
              </a:rPr>
              <a:t>Emmeline Pankhurst </a:t>
            </a:r>
            <a:r>
              <a:rPr lang="en-GB" sz="1050" dirty="0">
                <a:solidFill>
                  <a:srgbClr val="000000"/>
                </a:solidFill>
              </a:rPr>
              <a:t>was born, women did not have the </a:t>
            </a:r>
            <a:r>
              <a:rPr lang="en-GB" sz="1050" b="1" dirty="0">
                <a:solidFill>
                  <a:srgbClr val="000000"/>
                </a:solidFill>
              </a:rPr>
              <a:t>right to vote </a:t>
            </a:r>
            <a:r>
              <a:rPr lang="en-GB" sz="1050" dirty="0">
                <a:solidFill>
                  <a:srgbClr val="000000"/>
                </a:solidFill>
              </a:rPr>
              <a:t>– to have a say in who was elected to run the country. In fact, many men did not have the right to vote either: only men who owned property or paid more than £10 a year in rent (which was a huge sum of money in those days) could take part in elections. Pankhurst did not think this was fair; she wanted it to be the </a:t>
            </a:r>
            <a:r>
              <a:rPr lang="en-GB" sz="1050" b="1" dirty="0">
                <a:solidFill>
                  <a:srgbClr val="000000"/>
                </a:solidFill>
              </a:rPr>
              <a:t>law</a:t>
            </a:r>
            <a:r>
              <a:rPr lang="en-GB" sz="1050" dirty="0">
                <a:solidFill>
                  <a:srgbClr val="000000"/>
                </a:solidFill>
              </a:rPr>
              <a:t> that all adults were allowed to vote in </a:t>
            </a:r>
            <a:r>
              <a:rPr lang="en-GB" sz="1050" b="1" dirty="0">
                <a:solidFill>
                  <a:srgbClr val="000000"/>
                </a:solidFill>
              </a:rPr>
              <a:t>political elections</a:t>
            </a:r>
            <a:r>
              <a:rPr lang="en-GB" sz="1050" dirty="0">
                <a:solidFill>
                  <a:srgbClr val="000000"/>
                </a:solidFill>
              </a:rPr>
              <a:t>. </a:t>
            </a:r>
            <a:r>
              <a:rPr lang="en-US" sz="1050" dirty="0"/>
              <a:t>Pankhurst did not live to witness the full </a:t>
            </a:r>
            <a:r>
              <a:rPr lang="en-US" sz="1050" dirty="0" err="1"/>
              <a:t>realisation</a:t>
            </a:r>
            <a:r>
              <a:rPr lang="en-US" sz="1050" dirty="0"/>
              <a:t> of her dreams and the impact of her life’s work. On 2nd July 1928, barely a month after she died, </a:t>
            </a:r>
            <a:r>
              <a:rPr lang="en-US" sz="1050" b="1" dirty="0"/>
              <a:t>Parliament</a:t>
            </a:r>
            <a:r>
              <a:rPr lang="en-US" sz="1050" dirty="0"/>
              <a:t> passed a bill that gave women </a:t>
            </a:r>
            <a:r>
              <a:rPr lang="en-US" sz="1050" b="1" dirty="0"/>
              <a:t>voting rights, </a:t>
            </a:r>
            <a:r>
              <a:rPr lang="en-US" sz="1050" dirty="0"/>
              <a:t>that were </a:t>
            </a:r>
            <a:r>
              <a:rPr lang="en-US" sz="1050" b="1" dirty="0"/>
              <a:t>equal </a:t>
            </a:r>
            <a:r>
              <a:rPr lang="en-US" sz="1050" dirty="0"/>
              <a:t>to those of their male counterparts, where women could vote from the age of 21.</a:t>
            </a:r>
            <a:endParaRPr lang="en-GB" sz="1050" dirty="0"/>
          </a:p>
        </p:txBody>
      </p:sp>
      <p:sp>
        <p:nvSpPr>
          <p:cNvPr id="7" name="Rectangle 6">
            <a:extLst>
              <a:ext uri="{FF2B5EF4-FFF2-40B4-BE49-F238E27FC236}">
                <a16:creationId xmlns:a16="http://schemas.microsoft.com/office/drawing/2014/main" id="{2FA1C9DF-570A-4B9B-99BF-50C993C3B912}"/>
              </a:ext>
            </a:extLst>
          </p:cNvPr>
          <p:cNvSpPr/>
          <p:nvPr/>
        </p:nvSpPr>
        <p:spPr>
          <a:xfrm>
            <a:off x="8492807" y="4806162"/>
            <a:ext cx="3725662" cy="1569660"/>
          </a:xfrm>
          <a:prstGeom prst="rect">
            <a:avLst/>
          </a:prstGeom>
        </p:spPr>
        <p:txBody>
          <a:bodyPr wrap="square">
            <a:spAutoFit/>
          </a:bodyPr>
          <a:lstStyle/>
          <a:p>
            <a:r>
              <a:rPr lang="en-GB" sz="1200" dirty="0">
                <a:solidFill>
                  <a:srgbClr val="000000"/>
                </a:solidFill>
              </a:rPr>
              <a:t>Why was Pankhurst so passionate about women’s suffrage? </a:t>
            </a:r>
          </a:p>
          <a:p>
            <a:r>
              <a:rPr lang="en-GB" sz="1200" dirty="0">
                <a:solidFill>
                  <a:srgbClr val="000000"/>
                </a:solidFill>
              </a:rPr>
              <a:t>If Pankhurst hadn’t campaigned for women’s suffrage, would women have the vote now? </a:t>
            </a:r>
          </a:p>
          <a:p>
            <a:r>
              <a:rPr lang="en-GB" sz="1200" dirty="0">
                <a:solidFill>
                  <a:srgbClr val="000000"/>
                </a:solidFill>
              </a:rPr>
              <a:t>Why were so many people resistant to women gaining the vote at the time? </a:t>
            </a:r>
          </a:p>
          <a:p>
            <a:r>
              <a:rPr lang="en-GB" sz="1200" dirty="0">
                <a:solidFill>
                  <a:srgbClr val="000000"/>
                </a:solidFill>
              </a:rPr>
              <a:t>Did all women want the vote? </a:t>
            </a:r>
          </a:p>
          <a:p>
            <a:r>
              <a:rPr lang="en-GB" sz="1200" dirty="0">
                <a:solidFill>
                  <a:srgbClr val="000000"/>
                </a:solidFill>
              </a:rPr>
              <a:t>Is violence, as a way of protesting, ever acceptable? </a:t>
            </a:r>
            <a:endParaRPr lang="en-GB" sz="1200" dirty="0"/>
          </a:p>
        </p:txBody>
      </p:sp>
      <p:sp>
        <p:nvSpPr>
          <p:cNvPr id="9" name="Rectangle 8">
            <a:extLst>
              <a:ext uri="{FF2B5EF4-FFF2-40B4-BE49-F238E27FC236}">
                <a16:creationId xmlns:a16="http://schemas.microsoft.com/office/drawing/2014/main" id="{BA4DDC22-4439-46B6-936E-82395527BDF6}"/>
              </a:ext>
            </a:extLst>
          </p:cNvPr>
          <p:cNvSpPr/>
          <p:nvPr/>
        </p:nvSpPr>
        <p:spPr>
          <a:xfrm>
            <a:off x="339184" y="5601634"/>
            <a:ext cx="6686457" cy="1384995"/>
          </a:xfrm>
          <a:prstGeom prst="rect">
            <a:avLst/>
          </a:prstGeom>
        </p:spPr>
        <p:txBody>
          <a:bodyPr wrap="square">
            <a:spAutoFit/>
          </a:bodyPr>
          <a:lstStyle/>
          <a:p>
            <a:r>
              <a:rPr lang="en-GB" sz="1200" dirty="0">
                <a:solidFill>
                  <a:srgbClr val="000000"/>
                </a:solidFill>
                <a:latin typeface="Calibri" panose="020F0502020204030204" pitchFamily="34" charset="0"/>
              </a:rPr>
              <a:t>https://www.bbc.co.uk/history/historic_figures/pankhurst_emmeline.shtml </a:t>
            </a:r>
          </a:p>
          <a:p>
            <a:r>
              <a:rPr lang="en-GB" sz="1200" dirty="0">
                <a:solidFill>
                  <a:srgbClr val="000000"/>
                </a:solidFill>
                <a:latin typeface="Calibri" panose="020F0502020204030204" pitchFamily="34" charset="0"/>
              </a:rPr>
              <a:t>https://www.bbc.com/bitesize/articles/zh7kdxs </a:t>
            </a:r>
          </a:p>
          <a:p>
            <a:r>
              <a:rPr lang="en-GB" sz="1200" dirty="0">
                <a:solidFill>
                  <a:srgbClr val="000000"/>
                </a:solidFill>
                <a:latin typeface="Calibri" panose="020F0502020204030204" pitchFamily="34" charset="0"/>
              </a:rPr>
              <a:t>https://www.britannica.com/biography/Emmeline-Pankhurst </a:t>
            </a:r>
          </a:p>
          <a:p>
            <a:r>
              <a:rPr lang="en-GB" sz="1200" dirty="0">
                <a:solidFill>
                  <a:srgbClr val="000000"/>
                </a:solidFill>
                <a:latin typeface="Calibri" panose="020F0502020204030204" pitchFamily="34" charset="0"/>
              </a:rPr>
              <a:t>https://www.theschoolrun.com/homework-help/the-suffragettes </a:t>
            </a:r>
          </a:p>
          <a:p>
            <a:r>
              <a:rPr lang="en-GB" sz="1200" b="1" dirty="0">
                <a:solidFill>
                  <a:srgbClr val="000000"/>
                </a:solidFill>
                <a:latin typeface="Calibri" panose="020F0502020204030204" pitchFamily="34" charset="0"/>
              </a:rPr>
              <a:t>Remember: if you add “Key Stage 2” to your google search, you will get results aimed at junior school children! Always check with an adult if there is a website that you are unsure about</a:t>
            </a:r>
            <a:r>
              <a:rPr lang="en-GB" sz="1200" dirty="0">
                <a:solidFill>
                  <a:srgbClr val="000000"/>
                </a:solidFill>
                <a:latin typeface="Calibri" panose="020F0502020204030204" pitchFamily="34" charset="0"/>
              </a:rPr>
              <a:t>. </a:t>
            </a:r>
            <a:endParaRPr lang="en-GB" sz="1200" dirty="0"/>
          </a:p>
          <a:p>
            <a:endParaRPr lang="en-GB" sz="1200" dirty="0"/>
          </a:p>
        </p:txBody>
      </p:sp>
      <p:sp>
        <p:nvSpPr>
          <p:cNvPr id="10" name="Rectangle 9">
            <a:extLst>
              <a:ext uri="{FF2B5EF4-FFF2-40B4-BE49-F238E27FC236}">
                <a16:creationId xmlns:a16="http://schemas.microsoft.com/office/drawing/2014/main" id="{4183E6C1-845B-4F74-BAFB-BD7CDD14A298}"/>
              </a:ext>
            </a:extLst>
          </p:cNvPr>
          <p:cNvSpPr/>
          <p:nvPr/>
        </p:nvSpPr>
        <p:spPr>
          <a:xfrm>
            <a:off x="3997497" y="627616"/>
            <a:ext cx="3943416" cy="2123658"/>
          </a:xfrm>
          <a:prstGeom prst="rect">
            <a:avLst/>
          </a:prstGeom>
        </p:spPr>
        <p:txBody>
          <a:bodyPr wrap="square">
            <a:spAutoFit/>
          </a:bodyPr>
          <a:lstStyle/>
          <a:p>
            <a:r>
              <a:rPr lang="en-GB" sz="1200" dirty="0">
                <a:solidFill>
                  <a:srgbClr val="000000"/>
                </a:solidFill>
              </a:rPr>
              <a:t>We are here, not because we are law-breakers; we are here in our efforts to become law-makers</a:t>
            </a:r>
            <a:r>
              <a:rPr lang="en-GB" sz="1200" b="1" dirty="0">
                <a:solidFill>
                  <a:srgbClr val="000000"/>
                </a:solidFill>
              </a:rPr>
              <a:t>. </a:t>
            </a:r>
          </a:p>
          <a:p>
            <a:endParaRPr lang="en-GB" sz="1200" dirty="0">
              <a:solidFill>
                <a:srgbClr val="000000"/>
              </a:solidFill>
            </a:endParaRPr>
          </a:p>
          <a:p>
            <a:r>
              <a:rPr lang="en-GB" sz="1200" dirty="0">
                <a:solidFill>
                  <a:srgbClr val="000000"/>
                </a:solidFill>
              </a:rPr>
              <a:t>Trust in God - she will provide. </a:t>
            </a:r>
          </a:p>
          <a:p>
            <a:endParaRPr lang="en-GB" sz="1200" dirty="0">
              <a:solidFill>
                <a:srgbClr val="000000"/>
              </a:solidFill>
            </a:endParaRPr>
          </a:p>
          <a:p>
            <a:r>
              <a:rPr lang="en-GB" sz="1200" dirty="0">
                <a:solidFill>
                  <a:srgbClr val="000000"/>
                </a:solidFill>
              </a:rPr>
              <a:t>Justice and judgment lie often a world apart. </a:t>
            </a:r>
          </a:p>
          <a:p>
            <a:endParaRPr lang="en-GB" sz="1200" dirty="0">
              <a:solidFill>
                <a:srgbClr val="000000"/>
              </a:solidFill>
            </a:endParaRPr>
          </a:p>
          <a:p>
            <a:r>
              <a:rPr lang="en-GB" sz="1200" dirty="0">
                <a:solidFill>
                  <a:srgbClr val="000000"/>
                </a:solidFill>
              </a:rPr>
              <a:t>Deeds, not words. </a:t>
            </a:r>
          </a:p>
          <a:p>
            <a:endParaRPr lang="en-GB" sz="1200" dirty="0">
              <a:solidFill>
                <a:srgbClr val="000000"/>
              </a:solidFill>
            </a:endParaRPr>
          </a:p>
          <a:p>
            <a:r>
              <a:rPr lang="en-US" sz="1200" dirty="0"/>
              <a:t>Those men and women are fortunate who are born at a time when a great struggle for human freedom is in progress.</a:t>
            </a:r>
            <a:endParaRPr lang="en-GB" sz="1200" dirty="0"/>
          </a:p>
        </p:txBody>
      </p:sp>
      <p:sp>
        <p:nvSpPr>
          <p:cNvPr id="11" name="Rectangle 10">
            <a:extLst>
              <a:ext uri="{FF2B5EF4-FFF2-40B4-BE49-F238E27FC236}">
                <a16:creationId xmlns:a16="http://schemas.microsoft.com/office/drawing/2014/main" id="{4056A988-AAAA-4C0A-A387-D497D147B5E4}"/>
              </a:ext>
            </a:extLst>
          </p:cNvPr>
          <p:cNvSpPr/>
          <p:nvPr/>
        </p:nvSpPr>
        <p:spPr>
          <a:xfrm>
            <a:off x="8495477" y="555510"/>
            <a:ext cx="3604788" cy="3785652"/>
          </a:xfrm>
          <a:prstGeom prst="rect">
            <a:avLst/>
          </a:prstGeom>
        </p:spPr>
        <p:txBody>
          <a:bodyPr wrap="square">
            <a:spAutoFit/>
          </a:bodyPr>
          <a:lstStyle/>
          <a:p>
            <a:r>
              <a:rPr lang="en-GB" sz="1000" dirty="0">
                <a:solidFill>
                  <a:srgbClr val="000000"/>
                </a:solidFill>
              </a:rPr>
              <a:t>Suffrage –the right to vote </a:t>
            </a:r>
          </a:p>
          <a:p>
            <a:r>
              <a:rPr lang="en-GB" sz="1000" dirty="0">
                <a:solidFill>
                  <a:srgbClr val="000000"/>
                </a:solidFill>
              </a:rPr>
              <a:t>Suffragette – a woman trying to win the vote by protest </a:t>
            </a:r>
          </a:p>
          <a:p>
            <a:r>
              <a:rPr lang="en-GB" sz="1000" dirty="0">
                <a:solidFill>
                  <a:srgbClr val="000000"/>
                </a:solidFill>
              </a:rPr>
              <a:t>Suffragist – someone who thinks that women should be able to vote </a:t>
            </a:r>
          </a:p>
          <a:p>
            <a:r>
              <a:rPr lang="en-GB" sz="1000" dirty="0">
                <a:solidFill>
                  <a:srgbClr val="000000"/>
                </a:solidFill>
              </a:rPr>
              <a:t>Politics – the work of government </a:t>
            </a:r>
          </a:p>
          <a:p>
            <a:r>
              <a:rPr lang="en-GB" sz="1000" dirty="0">
                <a:solidFill>
                  <a:srgbClr val="000000"/>
                </a:solidFill>
              </a:rPr>
              <a:t>Women’s franchise – the right for women to vote in elections </a:t>
            </a:r>
          </a:p>
          <a:p>
            <a:r>
              <a:rPr lang="en-GB" sz="1000" dirty="0">
                <a:solidFill>
                  <a:srgbClr val="000000"/>
                </a:solidFill>
              </a:rPr>
              <a:t>Demonstration – many people meeting or marching together to show their views on a political issue </a:t>
            </a:r>
          </a:p>
          <a:p>
            <a:r>
              <a:rPr lang="en-GB" sz="1000" dirty="0">
                <a:solidFill>
                  <a:srgbClr val="000000"/>
                </a:solidFill>
              </a:rPr>
              <a:t>Bill – a law that is discussed by parliament </a:t>
            </a:r>
          </a:p>
          <a:p>
            <a:r>
              <a:rPr lang="en-GB" sz="1000" dirty="0">
                <a:solidFill>
                  <a:srgbClr val="000000"/>
                </a:solidFill>
              </a:rPr>
              <a:t>Parliament – the group of people who decide that laws in a country </a:t>
            </a:r>
          </a:p>
          <a:p>
            <a:r>
              <a:rPr lang="en-GB" sz="1000" dirty="0">
                <a:solidFill>
                  <a:srgbClr val="000000"/>
                </a:solidFill>
              </a:rPr>
              <a:t>Campaign – an organised way of trying to change something </a:t>
            </a:r>
          </a:p>
          <a:p>
            <a:r>
              <a:rPr lang="en-GB" sz="1000" dirty="0">
                <a:solidFill>
                  <a:srgbClr val="000000"/>
                </a:solidFill>
              </a:rPr>
              <a:t>Cause – an idea that people work together to support </a:t>
            </a:r>
          </a:p>
          <a:p>
            <a:r>
              <a:rPr lang="en-GB" sz="1000" dirty="0">
                <a:solidFill>
                  <a:srgbClr val="000000"/>
                </a:solidFill>
              </a:rPr>
              <a:t>Election – an event where people vote for who will run their country </a:t>
            </a:r>
          </a:p>
          <a:p>
            <a:r>
              <a:rPr lang="en-GB" sz="1000" dirty="0">
                <a:solidFill>
                  <a:srgbClr val="000000"/>
                </a:solidFill>
              </a:rPr>
              <a:t>Political activist - someone who's actively involved in a protest or a political cause can be called an activist. </a:t>
            </a:r>
          </a:p>
          <a:p>
            <a:r>
              <a:rPr lang="en-GB" sz="1000" dirty="0">
                <a:solidFill>
                  <a:srgbClr val="000000"/>
                </a:solidFill>
              </a:rPr>
              <a:t>Feminist – someone who believes that women should have the same rights as men </a:t>
            </a:r>
          </a:p>
          <a:p>
            <a:r>
              <a:rPr lang="en-GB" sz="1000" dirty="0">
                <a:solidFill>
                  <a:srgbClr val="000000"/>
                </a:solidFill>
              </a:rPr>
              <a:t>MP – Member of Parliament; a person who represents a group of people in the UK government. </a:t>
            </a:r>
          </a:p>
          <a:p>
            <a:r>
              <a:rPr lang="en-GB" sz="1000" dirty="0">
                <a:solidFill>
                  <a:srgbClr val="000000"/>
                </a:solidFill>
              </a:rPr>
              <a:t>Publicity – a way of letting everyone know about something </a:t>
            </a:r>
          </a:p>
          <a:p>
            <a:r>
              <a:rPr lang="en-GB" sz="1000" dirty="0">
                <a:solidFill>
                  <a:srgbClr val="000000"/>
                </a:solidFill>
              </a:rPr>
              <a:t>Reform – when things are changed </a:t>
            </a:r>
          </a:p>
          <a:p>
            <a:r>
              <a:rPr lang="en-GB" sz="1000" dirty="0">
                <a:solidFill>
                  <a:srgbClr val="000000"/>
                </a:solidFill>
              </a:rPr>
              <a:t>Vote – to say which candidate or idea should be chosen </a:t>
            </a:r>
            <a:endParaRPr lang="en-GB" sz="1000" dirty="0"/>
          </a:p>
        </p:txBody>
      </p:sp>
      <p:pic>
        <p:nvPicPr>
          <p:cNvPr id="2050" name="Picture 2" descr="Emmeline Pankhurst Day: our records on women's suffrage - The ...">
            <a:extLst>
              <a:ext uri="{FF2B5EF4-FFF2-40B4-BE49-F238E27FC236}">
                <a16:creationId xmlns:a16="http://schemas.microsoft.com/office/drawing/2014/main" id="{9EDDAF50-D2AC-465D-AF42-37505604CC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25642" y="4976461"/>
            <a:ext cx="1203681" cy="1793069"/>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30">
            <a:extLst>
              <a:ext uri="{FF2B5EF4-FFF2-40B4-BE49-F238E27FC236}">
                <a16:creationId xmlns:a16="http://schemas.microsoft.com/office/drawing/2014/main" id="{C0BC66D3-196E-468F-A6B7-C879BDA8E275}"/>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3731941" y="216093"/>
            <a:ext cx="374782" cy="374782"/>
          </a:xfrm>
          <a:prstGeom prst="rect">
            <a:avLst/>
          </a:prstGeom>
        </p:spPr>
      </p:pic>
      <p:cxnSp>
        <p:nvCxnSpPr>
          <p:cNvPr id="53" name="Straight Connector 52">
            <a:extLst>
              <a:ext uri="{FF2B5EF4-FFF2-40B4-BE49-F238E27FC236}">
                <a16:creationId xmlns:a16="http://schemas.microsoft.com/office/drawing/2014/main" id="{D9D83F89-46E6-4299-847E-ED90472901DD}"/>
              </a:ext>
            </a:extLst>
          </p:cNvPr>
          <p:cNvCxnSpPr>
            <a:cxnSpLocks/>
            <a:stCxn id="54" idx="2"/>
            <a:endCxn id="66" idx="6"/>
          </p:cNvCxnSpPr>
          <p:nvPr/>
        </p:nvCxnSpPr>
        <p:spPr>
          <a:xfrm>
            <a:off x="237001" y="4083906"/>
            <a:ext cx="8154246" cy="15761"/>
          </a:xfrm>
          <a:prstGeom prst="line">
            <a:avLst/>
          </a:prstGeom>
          <a:ln w="57150"/>
        </p:spPr>
        <p:style>
          <a:lnRef idx="1">
            <a:schemeClr val="dk1"/>
          </a:lnRef>
          <a:fillRef idx="0">
            <a:schemeClr val="dk1"/>
          </a:fillRef>
          <a:effectRef idx="0">
            <a:schemeClr val="dk1"/>
          </a:effectRef>
          <a:fontRef idx="minor">
            <a:schemeClr val="tx1"/>
          </a:fontRef>
        </p:style>
      </p:cxnSp>
      <p:sp>
        <p:nvSpPr>
          <p:cNvPr id="54" name="Oval 53">
            <a:extLst>
              <a:ext uri="{FF2B5EF4-FFF2-40B4-BE49-F238E27FC236}">
                <a16:creationId xmlns:a16="http://schemas.microsoft.com/office/drawing/2014/main" id="{A1AE250D-5CC6-45A5-95B1-81F1D029E4D6}"/>
              </a:ext>
            </a:extLst>
          </p:cNvPr>
          <p:cNvSpPr/>
          <p:nvPr/>
        </p:nvSpPr>
        <p:spPr>
          <a:xfrm>
            <a:off x="237001" y="4016924"/>
            <a:ext cx="131053" cy="133964"/>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5" name="Oval 54">
            <a:extLst>
              <a:ext uri="{FF2B5EF4-FFF2-40B4-BE49-F238E27FC236}">
                <a16:creationId xmlns:a16="http://schemas.microsoft.com/office/drawing/2014/main" id="{F21B6E46-940A-4FF7-84B7-46AFE703A119}"/>
              </a:ext>
            </a:extLst>
          </p:cNvPr>
          <p:cNvSpPr/>
          <p:nvPr/>
        </p:nvSpPr>
        <p:spPr>
          <a:xfrm>
            <a:off x="946818" y="4028745"/>
            <a:ext cx="131053" cy="133964"/>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6" name="Oval 55">
            <a:extLst>
              <a:ext uri="{FF2B5EF4-FFF2-40B4-BE49-F238E27FC236}">
                <a16:creationId xmlns:a16="http://schemas.microsoft.com/office/drawing/2014/main" id="{2124AA4E-EA55-4CA5-AE78-4398F13772E4}"/>
              </a:ext>
            </a:extLst>
          </p:cNvPr>
          <p:cNvSpPr/>
          <p:nvPr/>
        </p:nvSpPr>
        <p:spPr>
          <a:xfrm>
            <a:off x="1602820" y="4020864"/>
            <a:ext cx="131053" cy="133964"/>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7" name="Oval 56">
            <a:extLst>
              <a:ext uri="{FF2B5EF4-FFF2-40B4-BE49-F238E27FC236}">
                <a16:creationId xmlns:a16="http://schemas.microsoft.com/office/drawing/2014/main" id="{BF30512E-A118-4FE4-9B2F-573A394AB3E4}"/>
              </a:ext>
            </a:extLst>
          </p:cNvPr>
          <p:cNvSpPr/>
          <p:nvPr/>
        </p:nvSpPr>
        <p:spPr>
          <a:xfrm>
            <a:off x="2255517" y="4028745"/>
            <a:ext cx="131053" cy="133964"/>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8" name="Oval 57">
            <a:extLst>
              <a:ext uri="{FF2B5EF4-FFF2-40B4-BE49-F238E27FC236}">
                <a16:creationId xmlns:a16="http://schemas.microsoft.com/office/drawing/2014/main" id="{FB15CF94-F8B0-478C-9DE7-E7D3C2D85CB2}"/>
              </a:ext>
            </a:extLst>
          </p:cNvPr>
          <p:cNvSpPr/>
          <p:nvPr/>
        </p:nvSpPr>
        <p:spPr>
          <a:xfrm>
            <a:off x="2965729" y="4020864"/>
            <a:ext cx="131053" cy="133964"/>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9" name="Oval 58">
            <a:extLst>
              <a:ext uri="{FF2B5EF4-FFF2-40B4-BE49-F238E27FC236}">
                <a16:creationId xmlns:a16="http://schemas.microsoft.com/office/drawing/2014/main" id="{5DFBA933-680E-4AF3-983D-D91A96E5B0AA}"/>
              </a:ext>
            </a:extLst>
          </p:cNvPr>
          <p:cNvSpPr/>
          <p:nvPr/>
        </p:nvSpPr>
        <p:spPr>
          <a:xfrm>
            <a:off x="3610558" y="4028745"/>
            <a:ext cx="131053" cy="133964"/>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0" name="Oval 59">
            <a:extLst>
              <a:ext uri="{FF2B5EF4-FFF2-40B4-BE49-F238E27FC236}">
                <a16:creationId xmlns:a16="http://schemas.microsoft.com/office/drawing/2014/main" id="{C40466B0-E102-406D-A7DA-0DA9A83F972A}"/>
              </a:ext>
            </a:extLst>
          </p:cNvPr>
          <p:cNvSpPr/>
          <p:nvPr/>
        </p:nvSpPr>
        <p:spPr>
          <a:xfrm>
            <a:off x="4295822" y="4036626"/>
            <a:ext cx="131053" cy="133964"/>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1" name="Oval 60">
            <a:extLst>
              <a:ext uri="{FF2B5EF4-FFF2-40B4-BE49-F238E27FC236}">
                <a16:creationId xmlns:a16="http://schemas.microsoft.com/office/drawing/2014/main" id="{0AC2E0AD-DD44-470D-B07C-1CD7FC53EFE6}"/>
              </a:ext>
            </a:extLst>
          </p:cNvPr>
          <p:cNvSpPr/>
          <p:nvPr/>
        </p:nvSpPr>
        <p:spPr>
          <a:xfrm>
            <a:off x="4920791" y="4020864"/>
            <a:ext cx="131053" cy="133964"/>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2" name="Oval 61">
            <a:extLst>
              <a:ext uri="{FF2B5EF4-FFF2-40B4-BE49-F238E27FC236}">
                <a16:creationId xmlns:a16="http://schemas.microsoft.com/office/drawing/2014/main" id="{AF8BF8D6-377C-4659-B41D-B74C619646F0}"/>
              </a:ext>
            </a:extLst>
          </p:cNvPr>
          <p:cNvSpPr/>
          <p:nvPr/>
        </p:nvSpPr>
        <p:spPr>
          <a:xfrm>
            <a:off x="5592832" y="4036626"/>
            <a:ext cx="131053" cy="133964"/>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3" name="Oval 62">
            <a:extLst>
              <a:ext uri="{FF2B5EF4-FFF2-40B4-BE49-F238E27FC236}">
                <a16:creationId xmlns:a16="http://schemas.microsoft.com/office/drawing/2014/main" id="{77C2E74A-D20D-42EB-9DB9-3A665428D1DE}"/>
              </a:ext>
            </a:extLst>
          </p:cNvPr>
          <p:cNvSpPr/>
          <p:nvPr/>
        </p:nvSpPr>
        <p:spPr>
          <a:xfrm>
            <a:off x="6271743" y="4016925"/>
            <a:ext cx="131053" cy="133964"/>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4" name="Oval 63">
            <a:extLst>
              <a:ext uri="{FF2B5EF4-FFF2-40B4-BE49-F238E27FC236}">
                <a16:creationId xmlns:a16="http://schemas.microsoft.com/office/drawing/2014/main" id="{3BDBC3F0-797C-444D-BB78-8C96F87E0CB5}"/>
              </a:ext>
            </a:extLst>
          </p:cNvPr>
          <p:cNvSpPr/>
          <p:nvPr/>
        </p:nvSpPr>
        <p:spPr>
          <a:xfrm>
            <a:off x="6918569" y="4016924"/>
            <a:ext cx="131053" cy="133964"/>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5" name="Oval 64">
            <a:extLst>
              <a:ext uri="{FF2B5EF4-FFF2-40B4-BE49-F238E27FC236}">
                <a16:creationId xmlns:a16="http://schemas.microsoft.com/office/drawing/2014/main" id="{EDB90600-5DEF-4949-8DCF-271109F808F5}"/>
              </a:ext>
            </a:extLst>
          </p:cNvPr>
          <p:cNvSpPr/>
          <p:nvPr/>
        </p:nvSpPr>
        <p:spPr>
          <a:xfrm>
            <a:off x="7579300" y="4012986"/>
            <a:ext cx="131053" cy="133964"/>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6" name="Oval 65">
            <a:extLst>
              <a:ext uri="{FF2B5EF4-FFF2-40B4-BE49-F238E27FC236}">
                <a16:creationId xmlns:a16="http://schemas.microsoft.com/office/drawing/2014/main" id="{350DCAC9-EA58-468A-BE69-AB40EA0C4DA3}"/>
              </a:ext>
            </a:extLst>
          </p:cNvPr>
          <p:cNvSpPr/>
          <p:nvPr/>
        </p:nvSpPr>
        <p:spPr>
          <a:xfrm>
            <a:off x="8260194" y="4032685"/>
            <a:ext cx="131053" cy="133964"/>
          </a:xfrm>
          <a:prstGeom prst="ellipse">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7" name="TextBox 66">
            <a:extLst>
              <a:ext uri="{FF2B5EF4-FFF2-40B4-BE49-F238E27FC236}">
                <a16:creationId xmlns:a16="http://schemas.microsoft.com/office/drawing/2014/main" id="{73850DE4-5B1A-4808-B253-32B15BA9B092}"/>
              </a:ext>
            </a:extLst>
          </p:cNvPr>
          <p:cNvSpPr txBox="1"/>
          <p:nvPr/>
        </p:nvSpPr>
        <p:spPr>
          <a:xfrm>
            <a:off x="-9864" y="3638360"/>
            <a:ext cx="786322" cy="338554"/>
          </a:xfrm>
          <a:prstGeom prst="rect">
            <a:avLst/>
          </a:prstGeom>
          <a:noFill/>
        </p:spPr>
        <p:txBody>
          <a:bodyPr wrap="square" rtlCol="0">
            <a:spAutoFit/>
          </a:bodyPr>
          <a:lstStyle/>
          <a:p>
            <a:pPr algn="ctr"/>
            <a:r>
              <a:rPr lang="en-GB" sz="1600" b="1" dirty="0"/>
              <a:t>1858</a:t>
            </a:r>
          </a:p>
        </p:txBody>
      </p:sp>
      <p:sp>
        <p:nvSpPr>
          <p:cNvPr id="68" name="TextBox 67">
            <a:extLst>
              <a:ext uri="{FF2B5EF4-FFF2-40B4-BE49-F238E27FC236}">
                <a16:creationId xmlns:a16="http://schemas.microsoft.com/office/drawing/2014/main" id="{73850DE4-5B1A-4808-B253-32B15BA9B092}"/>
              </a:ext>
            </a:extLst>
          </p:cNvPr>
          <p:cNvSpPr txBox="1"/>
          <p:nvPr/>
        </p:nvSpPr>
        <p:spPr>
          <a:xfrm>
            <a:off x="7827523" y="3634821"/>
            <a:ext cx="786322" cy="338554"/>
          </a:xfrm>
          <a:prstGeom prst="rect">
            <a:avLst/>
          </a:prstGeom>
          <a:noFill/>
        </p:spPr>
        <p:txBody>
          <a:bodyPr wrap="square" rtlCol="0">
            <a:spAutoFit/>
          </a:bodyPr>
          <a:lstStyle/>
          <a:p>
            <a:pPr algn="ctr"/>
            <a:r>
              <a:rPr lang="en-GB" sz="1600" b="1" dirty="0"/>
              <a:t>1928</a:t>
            </a:r>
          </a:p>
        </p:txBody>
      </p:sp>
      <p:sp>
        <p:nvSpPr>
          <p:cNvPr id="69" name="TextBox 68">
            <a:extLst>
              <a:ext uri="{FF2B5EF4-FFF2-40B4-BE49-F238E27FC236}">
                <a16:creationId xmlns:a16="http://schemas.microsoft.com/office/drawing/2014/main" id="{73850DE4-5B1A-4808-B253-32B15BA9B092}"/>
              </a:ext>
            </a:extLst>
          </p:cNvPr>
          <p:cNvSpPr txBox="1"/>
          <p:nvPr/>
        </p:nvSpPr>
        <p:spPr>
          <a:xfrm>
            <a:off x="684710" y="3640238"/>
            <a:ext cx="786322" cy="338554"/>
          </a:xfrm>
          <a:prstGeom prst="rect">
            <a:avLst/>
          </a:prstGeom>
          <a:noFill/>
        </p:spPr>
        <p:txBody>
          <a:bodyPr wrap="square" rtlCol="0">
            <a:spAutoFit/>
          </a:bodyPr>
          <a:lstStyle/>
          <a:p>
            <a:pPr algn="ctr"/>
            <a:r>
              <a:rPr lang="en-GB" sz="1600" b="1" dirty="0"/>
              <a:t>1868</a:t>
            </a:r>
          </a:p>
        </p:txBody>
      </p:sp>
      <p:sp>
        <p:nvSpPr>
          <p:cNvPr id="70" name="TextBox 69">
            <a:extLst>
              <a:ext uri="{FF2B5EF4-FFF2-40B4-BE49-F238E27FC236}">
                <a16:creationId xmlns:a16="http://schemas.microsoft.com/office/drawing/2014/main" id="{73850DE4-5B1A-4808-B253-32B15BA9B092}"/>
              </a:ext>
            </a:extLst>
          </p:cNvPr>
          <p:cNvSpPr txBox="1"/>
          <p:nvPr/>
        </p:nvSpPr>
        <p:spPr>
          <a:xfrm>
            <a:off x="1287667" y="3635027"/>
            <a:ext cx="786322" cy="338554"/>
          </a:xfrm>
          <a:prstGeom prst="rect">
            <a:avLst/>
          </a:prstGeom>
          <a:noFill/>
        </p:spPr>
        <p:txBody>
          <a:bodyPr wrap="square" rtlCol="0">
            <a:spAutoFit/>
          </a:bodyPr>
          <a:lstStyle/>
          <a:p>
            <a:pPr algn="ctr"/>
            <a:r>
              <a:rPr lang="en-GB" sz="1600" b="1" dirty="0"/>
              <a:t>1879</a:t>
            </a:r>
          </a:p>
        </p:txBody>
      </p:sp>
      <p:sp>
        <p:nvSpPr>
          <p:cNvPr id="71" name="TextBox 70">
            <a:extLst>
              <a:ext uri="{FF2B5EF4-FFF2-40B4-BE49-F238E27FC236}">
                <a16:creationId xmlns:a16="http://schemas.microsoft.com/office/drawing/2014/main" id="{73850DE4-5B1A-4808-B253-32B15BA9B092}"/>
              </a:ext>
            </a:extLst>
          </p:cNvPr>
          <p:cNvSpPr txBox="1"/>
          <p:nvPr/>
        </p:nvSpPr>
        <p:spPr>
          <a:xfrm>
            <a:off x="1960616" y="3642908"/>
            <a:ext cx="786322" cy="338554"/>
          </a:xfrm>
          <a:prstGeom prst="rect">
            <a:avLst/>
          </a:prstGeom>
          <a:noFill/>
        </p:spPr>
        <p:txBody>
          <a:bodyPr wrap="square" rtlCol="0">
            <a:spAutoFit/>
          </a:bodyPr>
          <a:lstStyle/>
          <a:p>
            <a:pPr algn="ctr"/>
            <a:r>
              <a:rPr lang="en-GB" sz="1600" b="1" dirty="0"/>
              <a:t>1889</a:t>
            </a:r>
          </a:p>
        </p:txBody>
      </p:sp>
      <p:sp>
        <p:nvSpPr>
          <p:cNvPr id="72" name="TextBox 71">
            <a:extLst>
              <a:ext uri="{FF2B5EF4-FFF2-40B4-BE49-F238E27FC236}">
                <a16:creationId xmlns:a16="http://schemas.microsoft.com/office/drawing/2014/main" id="{73850DE4-5B1A-4808-B253-32B15BA9B092}"/>
              </a:ext>
            </a:extLst>
          </p:cNvPr>
          <p:cNvSpPr txBox="1"/>
          <p:nvPr/>
        </p:nvSpPr>
        <p:spPr>
          <a:xfrm>
            <a:off x="2638094" y="3642908"/>
            <a:ext cx="786322" cy="338554"/>
          </a:xfrm>
          <a:prstGeom prst="rect">
            <a:avLst/>
          </a:prstGeom>
          <a:noFill/>
        </p:spPr>
        <p:txBody>
          <a:bodyPr wrap="square" rtlCol="0">
            <a:spAutoFit/>
          </a:bodyPr>
          <a:lstStyle/>
          <a:p>
            <a:pPr algn="ctr"/>
            <a:r>
              <a:rPr lang="en-GB" sz="1600" b="1" dirty="0"/>
              <a:t>1890</a:t>
            </a:r>
          </a:p>
        </p:txBody>
      </p:sp>
      <p:sp>
        <p:nvSpPr>
          <p:cNvPr id="73" name="TextBox 72">
            <a:extLst>
              <a:ext uri="{FF2B5EF4-FFF2-40B4-BE49-F238E27FC236}">
                <a16:creationId xmlns:a16="http://schemas.microsoft.com/office/drawing/2014/main" id="{73850DE4-5B1A-4808-B253-32B15BA9B092}"/>
              </a:ext>
            </a:extLst>
          </p:cNvPr>
          <p:cNvSpPr txBox="1"/>
          <p:nvPr/>
        </p:nvSpPr>
        <p:spPr>
          <a:xfrm>
            <a:off x="3282923" y="3642908"/>
            <a:ext cx="786322" cy="338554"/>
          </a:xfrm>
          <a:prstGeom prst="rect">
            <a:avLst/>
          </a:prstGeom>
          <a:noFill/>
        </p:spPr>
        <p:txBody>
          <a:bodyPr wrap="square" rtlCol="0">
            <a:spAutoFit/>
          </a:bodyPr>
          <a:lstStyle/>
          <a:p>
            <a:pPr algn="ctr"/>
            <a:r>
              <a:rPr lang="en-GB" sz="1600" b="1" dirty="0"/>
              <a:t>1903</a:t>
            </a:r>
          </a:p>
        </p:txBody>
      </p:sp>
      <p:sp>
        <p:nvSpPr>
          <p:cNvPr id="74" name="TextBox 73">
            <a:extLst>
              <a:ext uri="{FF2B5EF4-FFF2-40B4-BE49-F238E27FC236}">
                <a16:creationId xmlns:a16="http://schemas.microsoft.com/office/drawing/2014/main" id="{73850DE4-5B1A-4808-B253-32B15BA9B092}"/>
              </a:ext>
            </a:extLst>
          </p:cNvPr>
          <p:cNvSpPr txBox="1"/>
          <p:nvPr/>
        </p:nvSpPr>
        <p:spPr>
          <a:xfrm>
            <a:off x="3996342" y="3652983"/>
            <a:ext cx="786322" cy="338554"/>
          </a:xfrm>
          <a:prstGeom prst="rect">
            <a:avLst/>
          </a:prstGeom>
          <a:noFill/>
        </p:spPr>
        <p:txBody>
          <a:bodyPr wrap="square" rtlCol="0">
            <a:spAutoFit/>
          </a:bodyPr>
          <a:lstStyle/>
          <a:p>
            <a:pPr algn="ctr"/>
            <a:r>
              <a:rPr lang="en-GB" sz="1600" b="1" dirty="0"/>
              <a:t>1906</a:t>
            </a:r>
          </a:p>
        </p:txBody>
      </p:sp>
      <p:sp>
        <p:nvSpPr>
          <p:cNvPr id="75" name="TextBox 74">
            <a:extLst>
              <a:ext uri="{FF2B5EF4-FFF2-40B4-BE49-F238E27FC236}">
                <a16:creationId xmlns:a16="http://schemas.microsoft.com/office/drawing/2014/main" id="{73850DE4-5B1A-4808-B253-32B15BA9B092}"/>
              </a:ext>
            </a:extLst>
          </p:cNvPr>
          <p:cNvSpPr txBox="1"/>
          <p:nvPr/>
        </p:nvSpPr>
        <p:spPr>
          <a:xfrm>
            <a:off x="5281693" y="3640011"/>
            <a:ext cx="786322" cy="338554"/>
          </a:xfrm>
          <a:prstGeom prst="rect">
            <a:avLst/>
          </a:prstGeom>
          <a:noFill/>
        </p:spPr>
        <p:txBody>
          <a:bodyPr wrap="square" rtlCol="0">
            <a:spAutoFit/>
          </a:bodyPr>
          <a:lstStyle/>
          <a:p>
            <a:pPr algn="ctr"/>
            <a:r>
              <a:rPr lang="en-GB" sz="1600" b="1" dirty="0"/>
              <a:t>1910</a:t>
            </a:r>
          </a:p>
        </p:txBody>
      </p:sp>
      <p:sp>
        <p:nvSpPr>
          <p:cNvPr id="76" name="TextBox 75">
            <a:extLst>
              <a:ext uri="{FF2B5EF4-FFF2-40B4-BE49-F238E27FC236}">
                <a16:creationId xmlns:a16="http://schemas.microsoft.com/office/drawing/2014/main" id="{73850DE4-5B1A-4808-B253-32B15BA9B092}"/>
              </a:ext>
            </a:extLst>
          </p:cNvPr>
          <p:cNvSpPr txBox="1"/>
          <p:nvPr/>
        </p:nvSpPr>
        <p:spPr>
          <a:xfrm>
            <a:off x="4632163" y="3652983"/>
            <a:ext cx="786322" cy="338554"/>
          </a:xfrm>
          <a:prstGeom prst="rect">
            <a:avLst/>
          </a:prstGeom>
          <a:noFill/>
        </p:spPr>
        <p:txBody>
          <a:bodyPr wrap="square" rtlCol="0">
            <a:spAutoFit/>
          </a:bodyPr>
          <a:lstStyle/>
          <a:p>
            <a:pPr algn="ctr"/>
            <a:r>
              <a:rPr lang="en-GB" sz="1600" b="1" dirty="0"/>
              <a:t>1908</a:t>
            </a:r>
          </a:p>
        </p:txBody>
      </p:sp>
      <p:sp>
        <p:nvSpPr>
          <p:cNvPr id="77" name="TextBox 76">
            <a:extLst>
              <a:ext uri="{FF2B5EF4-FFF2-40B4-BE49-F238E27FC236}">
                <a16:creationId xmlns:a16="http://schemas.microsoft.com/office/drawing/2014/main" id="{73850DE4-5B1A-4808-B253-32B15BA9B092}"/>
              </a:ext>
            </a:extLst>
          </p:cNvPr>
          <p:cNvSpPr txBox="1"/>
          <p:nvPr/>
        </p:nvSpPr>
        <p:spPr>
          <a:xfrm>
            <a:off x="5943880" y="3649649"/>
            <a:ext cx="786322" cy="338554"/>
          </a:xfrm>
          <a:prstGeom prst="rect">
            <a:avLst/>
          </a:prstGeom>
          <a:noFill/>
        </p:spPr>
        <p:txBody>
          <a:bodyPr wrap="square" rtlCol="0">
            <a:spAutoFit/>
          </a:bodyPr>
          <a:lstStyle/>
          <a:p>
            <a:pPr algn="ctr"/>
            <a:r>
              <a:rPr lang="en-GB" sz="1600" b="1" dirty="0"/>
              <a:t>1912</a:t>
            </a:r>
          </a:p>
        </p:txBody>
      </p:sp>
      <p:sp>
        <p:nvSpPr>
          <p:cNvPr id="78" name="TextBox 77">
            <a:extLst>
              <a:ext uri="{FF2B5EF4-FFF2-40B4-BE49-F238E27FC236}">
                <a16:creationId xmlns:a16="http://schemas.microsoft.com/office/drawing/2014/main" id="{73850DE4-5B1A-4808-B253-32B15BA9B092}"/>
              </a:ext>
            </a:extLst>
          </p:cNvPr>
          <p:cNvSpPr txBox="1"/>
          <p:nvPr/>
        </p:nvSpPr>
        <p:spPr>
          <a:xfrm>
            <a:off x="6620842" y="3635027"/>
            <a:ext cx="786322" cy="338554"/>
          </a:xfrm>
          <a:prstGeom prst="rect">
            <a:avLst/>
          </a:prstGeom>
          <a:noFill/>
        </p:spPr>
        <p:txBody>
          <a:bodyPr wrap="square" rtlCol="0">
            <a:spAutoFit/>
          </a:bodyPr>
          <a:lstStyle/>
          <a:p>
            <a:pPr algn="ctr"/>
            <a:r>
              <a:rPr lang="en-GB" sz="1600" b="1" dirty="0"/>
              <a:t>1917</a:t>
            </a:r>
          </a:p>
        </p:txBody>
      </p:sp>
      <p:sp>
        <p:nvSpPr>
          <p:cNvPr id="79" name="TextBox 78">
            <a:extLst>
              <a:ext uri="{FF2B5EF4-FFF2-40B4-BE49-F238E27FC236}">
                <a16:creationId xmlns:a16="http://schemas.microsoft.com/office/drawing/2014/main" id="{73850DE4-5B1A-4808-B253-32B15BA9B092}"/>
              </a:ext>
            </a:extLst>
          </p:cNvPr>
          <p:cNvSpPr txBox="1"/>
          <p:nvPr/>
        </p:nvSpPr>
        <p:spPr>
          <a:xfrm>
            <a:off x="7255597" y="3629709"/>
            <a:ext cx="786322" cy="338554"/>
          </a:xfrm>
          <a:prstGeom prst="rect">
            <a:avLst/>
          </a:prstGeom>
          <a:noFill/>
        </p:spPr>
        <p:txBody>
          <a:bodyPr wrap="square" rtlCol="0">
            <a:spAutoFit/>
          </a:bodyPr>
          <a:lstStyle/>
          <a:p>
            <a:pPr algn="ctr"/>
            <a:r>
              <a:rPr lang="en-GB" sz="1600" b="1" dirty="0"/>
              <a:t>1918</a:t>
            </a:r>
          </a:p>
        </p:txBody>
      </p:sp>
      <p:pic>
        <p:nvPicPr>
          <p:cNvPr id="80" name="Picture 79">
            <a:extLst>
              <a:ext uri="{FF2B5EF4-FFF2-40B4-BE49-F238E27FC236}">
                <a16:creationId xmlns:a16="http://schemas.microsoft.com/office/drawing/2014/main" id="{8D1AFADF-7812-4E72-881D-9DEBB3DA2FA4}"/>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249028" y="3204068"/>
            <a:ext cx="445581" cy="445581"/>
          </a:xfrm>
          <a:prstGeom prst="rect">
            <a:avLst/>
          </a:prstGeom>
        </p:spPr>
      </p:pic>
      <p:pic>
        <p:nvPicPr>
          <p:cNvPr id="81" name="Picture 80">
            <a:extLst>
              <a:ext uri="{FF2B5EF4-FFF2-40B4-BE49-F238E27FC236}">
                <a16:creationId xmlns:a16="http://schemas.microsoft.com/office/drawing/2014/main" id="{058D0902-06D1-406D-95E0-00683DC03006}"/>
              </a:ext>
            </a:extLst>
          </p:cNvPr>
          <p:cNvPicPr>
            <a:picLocks noChangeAspect="1"/>
          </p:cNvPicPr>
          <p:nvPr/>
        </p:nvPicPr>
        <p:blipFill>
          <a:blip r:embed="rId8" cstate="hqprint">
            <a:extLst>
              <a:ext uri="{28A0092B-C50C-407E-A947-70E740481C1C}">
                <a14:useLocalDpi xmlns:a14="http://schemas.microsoft.com/office/drawing/2010/main" val="0"/>
              </a:ext>
            </a:extLst>
          </a:blip>
          <a:stretch>
            <a:fillRect/>
          </a:stretch>
        </p:blipFill>
        <p:spPr>
          <a:xfrm>
            <a:off x="1470736" y="3205366"/>
            <a:ext cx="432994" cy="432994"/>
          </a:xfrm>
          <a:prstGeom prst="rect">
            <a:avLst/>
          </a:prstGeom>
        </p:spPr>
      </p:pic>
      <p:pic>
        <p:nvPicPr>
          <p:cNvPr id="82" name="Picture 81">
            <a:extLst>
              <a:ext uri="{FF2B5EF4-FFF2-40B4-BE49-F238E27FC236}">
                <a16:creationId xmlns:a16="http://schemas.microsoft.com/office/drawing/2014/main" id="{519ABBD0-4F44-4639-96E0-BFA9967C0302}"/>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969016" y="3136435"/>
            <a:ext cx="564316" cy="542916"/>
          </a:xfrm>
          <a:prstGeom prst="rect">
            <a:avLst/>
          </a:prstGeom>
        </p:spPr>
      </p:pic>
      <p:pic>
        <p:nvPicPr>
          <p:cNvPr id="14" name="Picture 13"/>
          <p:cNvPicPr>
            <a:picLocks noChangeAspect="1"/>
          </p:cNvPicPr>
          <p:nvPr/>
        </p:nvPicPr>
        <p:blipFill>
          <a:blip r:embed="rId10"/>
          <a:stretch>
            <a:fillRect/>
          </a:stretch>
        </p:blipFill>
        <p:spPr>
          <a:xfrm>
            <a:off x="835057" y="3204005"/>
            <a:ext cx="510076" cy="499719"/>
          </a:xfrm>
          <a:prstGeom prst="rect">
            <a:avLst/>
          </a:prstGeom>
        </p:spPr>
      </p:pic>
      <p:pic>
        <p:nvPicPr>
          <p:cNvPr id="17" name="Picture 16"/>
          <p:cNvPicPr>
            <a:picLocks noChangeAspect="1"/>
          </p:cNvPicPr>
          <p:nvPr/>
        </p:nvPicPr>
        <p:blipFill>
          <a:blip r:embed="rId11"/>
          <a:stretch>
            <a:fillRect/>
          </a:stretch>
        </p:blipFill>
        <p:spPr>
          <a:xfrm>
            <a:off x="2076332" y="3204004"/>
            <a:ext cx="557900" cy="475347"/>
          </a:xfrm>
          <a:prstGeom prst="rect">
            <a:avLst/>
          </a:prstGeom>
        </p:spPr>
      </p:pic>
      <p:pic>
        <p:nvPicPr>
          <p:cNvPr id="19" name="Picture 18"/>
          <p:cNvPicPr>
            <a:picLocks noChangeAspect="1"/>
          </p:cNvPicPr>
          <p:nvPr/>
        </p:nvPicPr>
        <p:blipFill>
          <a:blip r:embed="rId12"/>
          <a:stretch>
            <a:fillRect/>
          </a:stretch>
        </p:blipFill>
        <p:spPr>
          <a:xfrm>
            <a:off x="2760374" y="3202607"/>
            <a:ext cx="475934" cy="450012"/>
          </a:xfrm>
          <a:prstGeom prst="rect">
            <a:avLst/>
          </a:prstGeom>
        </p:spPr>
      </p:pic>
      <p:pic>
        <p:nvPicPr>
          <p:cNvPr id="23" name="Picture 22"/>
          <p:cNvPicPr>
            <a:picLocks noChangeAspect="1"/>
          </p:cNvPicPr>
          <p:nvPr/>
        </p:nvPicPr>
        <p:blipFill>
          <a:blip r:embed="rId13">
            <a:biLevel thresh="50000"/>
          </a:blip>
          <a:stretch>
            <a:fillRect/>
          </a:stretch>
        </p:blipFill>
        <p:spPr>
          <a:xfrm>
            <a:off x="3413357" y="3198371"/>
            <a:ext cx="440093" cy="495684"/>
          </a:xfrm>
          <a:prstGeom prst="rect">
            <a:avLst/>
          </a:prstGeom>
        </p:spPr>
      </p:pic>
      <p:pic>
        <p:nvPicPr>
          <p:cNvPr id="24" name="Picture 23"/>
          <p:cNvPicPr>
            <a:picLocks noChangeAspect="1"/>
          </p:cNvPicPr>
          <p:nvPr/>
        </p:nvPicPr>
        <p:blipFill>
          <a:blip r:embed="rId14"/>
          <a:stretch>
            <a:fillRect/>
          </a:stretch>
        </p:blipFill>
        <p:spPr>
          <a:xfrm>
            <a:off x="4047099" y="3240214"/>
            <a:ext cx="606332" cy="453841"/>
          </a:xfrm>
          <a:prstGeom prst="rect">
            <a:avLst/>
          </a:prstGeom>
        </p:spPr>
      </p:pic>
      <p:pic>
        <p:nvPicPr>
          <p:cNvPr id="25" name="Picture 24"/>
          <p:cNvPicPr>
            <a:picLocks noChangeAspect="1"/>
          </p:cNvPicPr>
          <p:nvPr/>
        </p:nvPicPr>
        <p:blipFill>
          <a:blip r:embed="rId15"/>
          <a:stretch>
            <a:fillRect/>
          </a:stretch>
        </p:blipFill>
        <p:spPr>
          <a:xfrm>
            <a:off x="4742131" y="3204204"/>
            <a:ext cx="493468" cy="473188"/>
          </a:xfrm>
          <a:prstGeom prst="rect">
            <a:avLst/>
          </a:prstGeom>
        </p:spPr>
      </p:pic>
      <p:pic>
        <p:nvPicPr>
          <p:cNvPr id="83" name="Picture 82"/>
          <p:cNvPicPr>
            <a:picLocks noChangeAspect="1"/>
          </p:cNvPicPr>
          <p:nvPr/>
        </p:nvPicPr>
        <p:blipFill>
          <a:blip r:embed="rId11"/>
          <a:stretch>
            <a:fillRect/>
          </a:stretch>
        </p:blipFill>
        <p:spPr>
          <a:xfrm>
            <a:off x="5400894" y="3240214"/>
            <a:ext cx="541846" cy="461668"/>
          </a:xfrm>
          <a:prstGeom prst="rect">
            <a:avLst/>
          </a:prstGeom>
        </p:spPr>
      </p:pic>
      <p:pic>
        <p:nvPicPr>
          <p:cNvPr id="26" name="Picture 25"/>
          <p:cNvPicPr>
            <a:picLocks noChangeAspect="1"/>
          </p:cNvPicPr>
          <p:nvPr/>
        </p:nvPicPr>
        <p:blipFill>
          <a:blip r:embed="rId16"/>
          <a:stretch>
            <a:fillRect/>
          </a:stretch>
        </p:blipFill>
        <p:spPr>
          <a:xfrm>
            <a:off x="6085506" y="3202253"/>
            <a:ext cx="501361" cy="509607"/>
          </a:xfrm>
          <a:prstGeom prst="rect">
            <a:avLst/>
          </a:prstGeom>
        </p:spPr>
      </p:pic>
      <p:pic>
        <p:nvPicPr>
          <p:cNvPr id="27" name="Picture 26"/>
          <p:cNvPicPr>
            <a:picLocks noChangeAspect="1"/>
          </p:cNvPicPr>
          <p:nvPr/>
        </p:nvPicPr>
        <p:blipFill>
          <a:blip r:embed="rId17"/>
          <a:stretch>
            <a:fillRect/>
          </a:stretch>
        </p:blipFill>
        <p:spPr>
          <a:xfrm>
            <a:off x="6750349" y="3198371"/>
            <a:ext cx="448881" cy="514571"/>
          </a:xfrm>
          <a:prstGeom prst="rect">
            <a:avLst/>
          </a:prstGeom>
        </p:spPr>
      </p:pic>
      <p:pic>
        <p:nvPicPr>
          <p:cNvPr id="84" name="Picture 83"/>
          <p:cNvPicPr>
            <a:picLocks noChangeAspect="1"/>
          </p:cNvPicPr>
          <p:nvPr/>
        </p:nvPicPr>
        <p:blipFill>
          <a:blip r:embed="rId18"/>
          <a:stretch>
            <a:fillRect/>
          </a:stretch>
        </p:blipFill>
        <p:spPr>
          <a:xfrm>
            <a:off x="7380209" y="3158648"/>
            <a:ext cx="552350" cy="524732"/>
          </a:xfrm>
          <a:prstGeom prst="rect">
            <a:avLst/>
          </a:prstGeom>
        </p:spPr>
      </p:pic>
      <p:sp>
        <p:nvSpPr>
          <p:cNvPr id="86" name="TextBox 85">
            <a:extLst>
              <a:ext uri="{FF2B5EF4-FFF2-40B4-BE49-F238E27FC236}">
                <a16:creationId xmlns:a16="http://schemas.microsoft.com/office/drawing/2014/main" id="{70AEF2FF-BA25-40BF-81AA-EB4E72CF300D}"/>
              </a:ext>
            </a:extLst>
          </p:cNvPr>
          <p:cNvSpPr txBox="1"/>
          <p:nvPr/>
        </p:nvSpPr>
        <p:spPr>
          <a:xfrm>
            <a:off x="-69201" y="4161530"/>
            <a:ext cx="786322" cy="553998"/>
          </a:xfrm>
          <a:prstGeom prst="rect">
            <a:avLst/>
          </a:prstGeom>
          <a:noFill/>
        </p:spPr>
        <p:txBody>
          <a:bodyPr wrap="square" rtlCol="0">
            <a:spAutoFit/>
          </a:bodyPr>
          <a:lstStyle/>
          <a:p>
            <a:pPr algn="ctr"/>
            <a:r>
              <a:rPr lang="en-GB" sz="1000" b="1" dirty="0"/>
              <a:t>Emmeline </a:t>
            </a:r>
            <a:r>
              <a:rPr lang="en-GB" sz="1000" b="1" dirty="0" err="1"/>
              <a:t>Goulden</a:t>
            </a:r>
            <a:r>
              <a:rPr lang="en-GB" sz="1000" b="1" dirty="0"/>
              <a:t> born</a:t>
            </a:r>
          </a:p>
        </p:txBody>
      </p:sp>
      <p:sp>
        <p:nvSpPr>
          <p:cNvPr id="87" name="TextBox 86">
            <a:extLst>
              <a:ext uri="{FF2B5EF4-FFF2-40B4-BE49-F238E27FC236}">
                <a16:creationId xmlns:a16="http://schemas.microsoft.com/office/drawing/2014/main" id="{70AEF2FF-BA25-40BF-81AA-EB4E72CF300D}"/>
              </a:ext>
            </a:extLst>
          </p:cNvPr>
          <p:cNvSpPr txBox="1"/>
          <p:nvPr/>
        </p:nvSpPr>
        <p:spPr>
          <a:xfrm>
            <a:off x="469883" y="4161530"/>
            <a:ext cx="971960" cy="553998"/>
          </a:xfrm>
          <a:prstGeom prst="rect">
            <a:avLst/>
          </a:prstGeom>
          <a:noFill/>
        </p:spPr>
        <p:txBody>
          <a:bodyPr wrap="square" rtlCol="0">
            <a:spAutoFit/>
          </a:bodyPr>
          <a:lstStyle/>
          <a:p>
            <a:pPr algn="ctr"/>
            <a:r>
              <a:rPr lang="en-GB" sz="1000" b="1" dirty="0"/>
              <a:t>Takes part in first demonstration</a:t>
            </a:r>
          </a:p>
        </p:txBody>
      </p:sp>
      <p:sp>
        <p:nvSpPr>
          <p:cNvPr id="88" name="TextBox 87">
            <a:extLst>
              <a:ext uri="{FF2B5EF4-FFF2-40B4-BE49-F238E27FC236}">
                <a16:creationId xmlns:a16="http://schemas.microsoft.com/office/drawing/2014/main" id="{70AEF2FF-BA25-40BF-81AA-EB4E72CF300D}"/>
              </a:ext>
            </a:extLst>
          </p:cNvPr>
          <p:cNvSpPr txBox="1"/>
          <p:nvPr/>
        </p:nvSpPr>
        <p:spPr>
          <a:xfrm>
            <a:off x="1180465" y="4155506"/>
            <a:ext cx="998785" cy="553998"/>
          </a:xfrm>
          <a:prstGeom prst="rect">
            <a:avLst/>
          </a:prstGeom>
          <a:noFill/>
        </p:spPr>
        <p:txBody>
          <a:bodyPr wrap="square" rtlCol="0">
            <a:spAutoFit/>
          </a:bodyPr>
          <a:lstStyle/>
          <a:p>
            <a:pPr algn="ctr"/>
            <a:r>
              <a:rPr lang="en-GB" sz="1000" b="1" dirty="0"/>
              <a:t>Marries Richard Pankhurst</a:t>
            </a:r>
          </a:p>
        </p:txBody>
      </p:sp>
      <p:sp>
        <p:nvSpPr>
          <p:cNvPr id="89" name="TextBox 88">
            <a:extLst>
              <a:ext uri="{FF2B5EF4-FFF2-40B4-BE49-F238E27FC236}">
                <a16:creationId xmlns:a16="http://schemas.microsoft.com/office/drawing/2014/main" id="{70AEF2FF-BA25-40BF-81AA-EB4E72CF300D}"/>
              </a:ext>
            </a:extLst>
          </p:cNvPr>
          <p:cNvSpPr txBox="1"/>
          <p:nvPr/>
        </p:nvSpPr>
        <p:spPr>
          <a:xfrm>
            <a:off x="1807974" y="4164051"/>
            <a:ext cx="998785" cy="707886"/>
          </a:xfrm>
          <a:prstGeom prst="rect">
            <a:avLst/>
          </a:prstGeom>
          <a:noFill/>
        </p:spPr>
        <p:txBody>
          <a:bodyPr wrap="square" rtlCol="0">
            <a:spAutoFit/>
          </a:bodyPr>
          <a:lstStyle/>
          <a:p>
            <a:pPr algn="ctr"/>
            <a:r>
              <a:rPr lang="en-GB" sz="1000" b="1" dirty="0"/>
              <a:t>Creates Women’s Franchise League</a:t>
            </a:r>
          </a:p>
        </p:txBody>
      </p:sp>
      <p:sp>
        <p:nvSpPr>
          <p:cNvPr id="90" name="TextBox 89">
            <a:extLst>
              <a:ext uri="{FF2B5EF4-FFF2-40B4-BE49-F238E27FC236}">
                <a16:creationId xmlns:a16="http://schemas.microsoft.com/office/drawing/2014/main" id="{70AEF2FF-BA25-40BF-81AA-EB4E72CF300D}"/>
              </a:ext>
            </a:extLst>
          </p:cNvPr>
          <p:cNvSpPr txBox="1"/>
          <p:nvPr/>
        </p:nvSpPr>
        <p:spPr>
          <a:xfrm>
            <a:off x="2507544" y="4149635"/>
            <a:ext cx="891606" cy="707886"/>
          </a:xfrm>
          <a:prstGeom prst="rect">
            <a:avLst/>
          </a:prstGeom>
          <a:noFill/>
        </p:spPr>
        <p:txBody>
          <a:bodyPr wrap="square" rtlCol="0">
            <a:spAutoFit/>
          </a:bodyPr>
          <a:lstStyle/>
          <a:p>
            <a:pPr algn="ctr"/>
            <a:r>
              <a:rPr lang="en-GB" sz="1000" b="1" dirty="0"/>
              <a:t>Women’s Franchise League breaks up</a:t>
            </a:r>
          </a:p>
        </p:txBody>
      </p:sp>
      <p:sp>
        <p:nvSpPr>
          <p:cNvPr id="91" name="TextBox 90">
            <a:extLst>
              <a:ext uri="{FF2B5EF4-FFF2-40B4-BE49-F238E27FC236}">
                <a16:creationId xmlns:a16="http://schemas.microsoft.com/office/drawing/2014/main" id="{70AEF2FF-BA25-40BF-81AA-EB4E72CF300D}"/>
              </a:ext>
            </a:extLst>
          </p:cNvPr>
          <p:cNvSpPr txBox="1"/>
          <p:nvPr/>
        </p:nvSpPr>
        <p:spPr>
          <a:xfrm>
            <a:off x="3274551" y="4142834"/>
            <a:ext cx="880844" cy="1015663"/>
          </a:xfrm>
          <a:prstGeom prst="rect">
            <a:avLst/>
          </a:prstGeom>
          <a:noFill/>
        </p:spPr>
        <p:txBody>
          <a:bodyPr wrap="square" rtlCol="0">
            <a:spAutoFit/>
          </a:bodyPr>
          <a:lstStyle/>
          <a:p>
            <a:pPr algn="ctr"/>
            <a:r>
              <a:rPr lang="en-GB" sz="1000" b="1" dirty="0"/>
              <a:t>Women’s Social and Political Union (WSPU) is formed</a:t>
            </a:r>
          </a:p>
        </p:txBody>
      </p:sp>
      <p:sp>
        <p:nvSpPr>
          <p:cNvPr id="92" name="TextBox 91">
            <a:extLst>
              <a:ext uri="{FF2B5EF4-FFF2-40B4-BE49-F238E27FC236}">
                <a16:creationId xmlns:a16="http://schemas.microsoft.com/office/drawing/2014/main" id="{70AEF2FF-BA25-40BF-81AA-EB4E72CF300D}"/>
              </a:ext>
            </a:extLst>
          </p:cNvPr>
          <p:cNvSpPr txBox="1"/>
          <p:nvPr/>
        </p:nvSpPr>
        <p:spPr>
          <a:xfrm>
            <a:off x="3999305" y="4163696"/>
            <a:ext cx="802658" cy="1015663"/>
          </a:xfrm>
          <a:prstGeom prst="rect">
            <a:avLst/>
          </a:prstGeom>
          <a:noFill/>
        </p:spPr>
        <p:txBody>
          <a:bodyPr wrap="square" rtlCol="0">
            <a:spAutoFit/>
          </a:bodyPr>
          <a:lstStyle/>
          <a:p>
            <a:pPr algn="ctr"/>
            <a:r>
              <a:rPr lang="en-GB" sz="1000" b="1" dirty="0"/>
              <a:t>Arrested for ‘speaking out’ about women’s vote</a:t>
            </a:r>
          </a:p>
        </p:txBody>
      </p:sp>
      <p:sp>
        <p:nvSpPr>
          <p:cNvPr id="93" name="TextBox 92">
            <a:extLst>
              <a:ext uri="{FF2B5EF4-FFF2-40B4-BE49-F238E27FC236}">
                <a16:creationId xmlns:a16="http://schemas.microsoft.com/office/drawing/2014/main" id="{70AEF2FF-BA25-40BF-81AA-EB4E72CF300D}"/>
              </a:ext>
            </a:extLst>
          </p:cNvPr>
          <p:cNvSpPr txBox="1"/>
          <p:nvPr/>
        </p:nvSpPr>
        <p:spPr>
          <a:xfrm>
            <a:off x="4622355" y="4149411"/>
            <a:ext cx="785494" cy="1169551"/>
          </a:xfrm>
          <a:prstGeom prst="rect">
            <a:avLst/>
          </a:prstGeom>
          <a:noFill/>
        </p:spPr>
        <p:txBody>
          <a:bodyPr wrap="square" rtlCol="0">
            <a:spAutoFit/>
          </a:bodyPr>
          <a:lstStyle/>
          <a:p>
            <a:pPr algn="ctr"/>
            <a:r>
              <a:rPr lang="en-GB" sz="1000" b="1" dirty="0"/>
              <a:t>Imprisoned after attempting to enter the House of Commons</a:t>
            </a:r>
          </a:p>
        </p:txBody>
      </p:sp>
      <p:sp>
        <p:nvSpPr>
          <p:cNvPr id="94" name="TextBox 93">
            <a:extLst>
              <a:ext uri="{FF2B5EF4-FFF2-40B4-BE49-F238E27FC236}">
                <a16:creationId xmlns:a16="http://schemas.microsoft.com/office/drawing/2014/main" id="{70AEF2FF-BA25-40BF-81AA-EB4E72CF300D}"/>
              </a:ext>
            </a:extLst>
          </p:cNvPr>
          <p:cNvSpPr txBox="1"/>
          <p:nvPr/>
        </p:nvSpPr>
        <p:spPr>
          <a:xfrm>
            <a:off x="5320040" y="4166648"/>
            <a:ext cx="726564" cy="1015663"/>
          </a:xfrm>
          <a:prstGeom prst="rect">
            <a:avLst/>
          </a:prstGeom>
          <a:noFill/>
        </p:spPr>
        <p:txBody>
          <a:bodyPr wrap="square" rtlCol="0">
            <a:spAutoFit/>
          </a:bodyPr>
          <a:lstStyle/>
          <a:p>
            <a:pPr algn="ctr"/>
            <a:r>
              <a:rPr lang="en-GB" sz="1000" b="1" dirty="0"/>
              <a:t>WSPU holds rally in Hyde Park, London </a:t>
            </a:r>
          </a:p>
        </p:txBody>
      </p:sp>
      <p:sp>
        <p:nvSpPr>
          <p:cNvPr id="95" name="TextBox 94">
            <a:extLst>
              <a:ext uri="{FF2B5EF4-FFF2-40B4-BE49-F238E27FC236}">
                <a16:creationId xmlns:a16="http://schemas.microsoft.com/office/drawing/2014/main" id="{70AEF2FF-BA25-40BF-81AA-EB4E72CF300D}"/>
              </a:ext>
            </a:extLst>
          </p:cNvPr>
          <p:cNvSpPr txBox="1"/>
          <p:nvPr/>
        </p:nvSpPr>
        <p:spPr>
          <a:xfrm>
            <a:off x="6019900" y="4137950"/>
            <a:ext cx="725391" cy="861774"/>
          </a:xfrm>
          <a:prstGeom prst="rect">
            <a:avLst/>
          </a:prstGeom>
          <a:noFill/>
        </p:spPr>
        <p:txBody>
          <a:bodyPr wrap="square" rtlCol="0">
            <a:spAutoFit/>
          </a:bodyPr>
          <a:lstStyle/>
          <a:p>
            <a:pPr algn="ctr"/>
            <a:r>
              <a:rPr lang="en-GB" sz="1000" b="1" dirty="0"/>
              <a:t>Broke windows and was sent to prison</a:t>
            </a:r>
          </a:p>
        </p:txBody>
      </p:sp>
      <p:sp>
        <p:nvSpPr>
          <p:cNvPr id="96" name="TextBox 95">
            <a:extLst>
              <a:ext uri="{FF2B5EF4-FFF2-40B4-BE49-F238E27FC236}">
                <a16:creationId xmlns:a16="http://schemas.microsoft.com/office/drawing/2014/main" id="{70AEF2FF-BA25-40BF-81AA-EB4E72CF300D}"/>
              </a:ext>
            </a:extLst>
          </p:cNvPr>
          <p:cNvSpPr txBox="1"/>
          <p:nvPr/>
        </p:nvSpPr>
        <p:spPr>
          <a:xfrm>
            <a:off x="6669120" y="4134401"/>
            <a:ext cx="727546" cy="553998"/>
          </a:xfrm>
          <a:prstGeom prst="rect">
            <a:avLst/>
          </a:prstGeom>
          <a:noFill/>
        </p:spPr>
        <p:txBody>
          <a:bodyPr wrap="square" rtlCol="0">
            <a:spAutoFit/>
          </a:bodyPr>
          <a:lstStyle/>
          <a:p>
            <a:pPr algn="ctr"/>
            <a:r>
              <a:rPr lang="en-GB" sz="1000" b="1" dirty="0"/>
              <a:t>Women’s Party formed</a:t>
            </a:r>
          </a:p>
        </p:txBody>
      </p:sp>
      <p:sp>
        <p:nvSpPr>
          <p:cNvPr id="97" name="TextBox 96">
            <a:extLst>
              <a:ext uri="{FF2B5EF4-FFF2-40B4-BE49-F238E27FC236}">
                <a16:creationId xmlns:a16="http://schemas.microsoft.com/office/drawing/2014/main" id="{70AEF2FF-BA25-40BF-81AA-EB4E72CF300D}"/>
              </a:ext>
            </a:extLst>
          </p:cNvPr>
          <p:cNvSpPr txBox="1"/>
          <p:nvPr/>
        </p:nvSpPr>
        <p:spPr>
          <a:xfrm>
            <a:off x="7238451" y="4122989"/>
            <a:ext cx="805889" cy="861774"/>
          </a:xfrm>
          <a:prstGeom prst="rect">
            <a:avLst/>
          </a:prstGeom>
          <a:noFill/>
        </p:spPr>
        <p:txBody>
          <a:bodyPr wrap="square" rtlCol="0">
            <a:spAutoFit/>
          </a:bodyPr>
          <a:lstStyle/>
          <a:p>
            <a:pPr algn="ctr"/>
            <a:r>
              <a:rPr lang="en-GB" sz="1000" b="1" dirty="0"/>
              <a:t>Some women over 30 given the vote</a:t>
            </a:r>
          </a:p>
        </p:txBody>
      </p:sp>
      <p:sp>
        <p:nvSpPr>
          <p:cNvPr id="98" name="TextBox 97">
            <a:extLst>
              <a:ext uri="{FF2B5EF4-FFF2-40B4-BE49-F238E27FC236}">
                <a16:creationId xmlns:a16="http://schemas.microsoft.com/office/drawing/2014/main" id="{70AEF2FF-BA25-40BF-81AA-EB4E72CF300D}"/>
              </a:ext>
            </a:extLst>
          </p:cNvPr>
          <p:cNvSpPr txBox="1"/>
          <p:nvPr/>
        </p:nvSpPr>
        <p:spPr>
          <a:xfrm>
            <a:off x="7847803" y="4159515"/>
            <a:ext cx="805889" cy="400110"/>
          </a:xfrm>
          <a:prstGeom prst="rect">
            <a:avLst/>
          </a:prstGeom>
          <a:noFill/>
        </p:spPr>
        <p:txBody>
          <a:bodyPr wrap="square" rtlCol="0">
            <a:spAutoFit/>
          </a:bodyPr>
          <a:lstStyle/>
          <a:p>
            <a:pPr algn="ctr"/>
            <a:r>
              <a:rPr lang="en-GB" sz="1000" b="1" dirty="0"/>
              <a:t>Pankhurst dies</a:t>
            </a:r>
          </a:p>
        </p:txBody>
      </p:sp>
    </p:spTree>
    <p:extLst>
      <p:ext uri="{BB962C8B-B14F-4D97-AF65-F5344CB8AC3E}">
        <p14:creationId xmlns:p14="http://schemas.microsoft.com/office/powerpoint/2010/main" val="2901704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609</TotalTime>
  <Words>2342</Words>
  <Application>Microsoft Office PowerPoint</Application>
  <PresentationFormat>Widescreen</PresentationFormat>
  <Paragraphs>201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Buck</dc:creator>
  <cp:lastModifiedBy>Kate Buck</cp:lastModifiedBy>
  <cp:revision>62</cp:revision>
  <dcterms:created xsi:type="dcterms:W3CDTF">2020-05-01T12:58:32Z</dcterms:created>
  <dcterms:modified xsi:type="dcterms:W3CDTF">2020-07-12T17:59:49Z</dcterms:modified>
</cp:coreProperties>
</file>