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58464-25A3-41B5-AD1F-75E1068137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2DBC850-689E-4312-BD01-760D3C7ADA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C4821BD-62A3-4CE6-B0C9-B396332947DC}"/>
              </a:ext>
            </a:extLst>
          </p:cNvPr>
          <p:cNvSpPr>
            <a:spLocks noGrp="1"/>
          </p:cNvSpPr>
          <p:nvPr>
            <p:ph type="dt" sz="half" idx="10"/>
          </p:nvPr>
        </p:nvSpPr>
        <p:spPr/>
        <p:txBody>
          <a:bodyPr/>
          <a:lstStyle/>
          <a:p>
            <a:fld id="{99900ED6-833A-45A5-98B1-C71CC9C4DDFB}" type="datetimeFigureOut">
              <a:rPr lang="en-GB" smtClean="0"/>
              <a:t>19/10/2020</a:t>
            </a:fld>
            <a:endParaRPr lang="en-GB"/>
          </a:p>
        </p:txBody>
      </p:sp>
      <p:sp>
        <p:nvSpPr>
          <p:cNvPr id="5" name="Footer Placeholder 4">
            <a:extLst>
              <a:ext uri="{FF2B5EF4-FFF2-40B4-BE49-F238E27FC236}">
                <a16:creationId xmlns:a16="http://schemas.microsoft.com/office/drawing/2014/main" id="{1473657A-0C76-414A-97EB-C21E9BBF8C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BF7431-7A16-434E-924B-8684172A8F61}"/>
              </a:ext>
            </a:extLst>
          </p:cNvPr>
          <p:cNvSpPr>
            <a:spLocks noGrp="1"/>
          </p:cNvSpPr>
          <p:nvPr>
            <p:ph type="sldNum" sz="quarter" idx="12"/>
          </p:nvPr>
        </p:nvSpPr>
        <p:spPr/>
        <p:txBody>
          <a:bodyPr/>
          <a:lstStyle/>
          <a:p>
            <a:fld id="{E1C44A55-CFA6-4737-AB56-BA4529A21F3E}" type="slidenum">
              <a:rPr lang="en-GB" smtClean="0"/>
              <a:t>‹#›</a:t>
            </a:fld>
            <a:endParaRPr lang="en-GB"/>
          </a:p>
        </p:txBody>
      </p:sp>
    </p:spTree>
    <p:extLst>
      <p:ext uri="{BB962C8B-B14F-4D97-AF65-F5344CB8AC3E}">
        <p14:creationId xmlns:p14="http://schemas.microsoft.com/office/powerpoint/2010/main" val="3312247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A6CB3-BC58-49F3-9D43-274EE1AA04E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DA62461-98E1-4ADA-B50F-E850994459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1AB3F2-91B4-4E1D-A5D5-8E66825E9546}"/>
              </a:ext>
            </a:extLst>
          </p:cNvPr>
          <p:cNvSpPr>
            <a:spLocks noGrp="1"/>
          </p:cNvSpPr>
          <p:nvPr>
            <p:ph type="dt" sz="half" idx="10"/>
          </p:nvPr>
        </p:nvSpPr>
        <p:spPr/>
        <p:txBody>
          <a:bodyPr/>
          <a:lstStyle/>
          <a:p>
            <a:fld id="{99900ED6-833A-45A5-98B1-C71CC9C4DDFB}" type="datetimeFigureOut">
              <a:rPr lang="en-GB" smtClean="0"/>
              <a:t>19/10/2020</a:t>
            </a:fld>
            <a:endParaRPr lang="en-GB"/>
          </a:p>
        </p:txBody>
      </p:sp>
      <p:sp>
        <p:nvSpPr>
          <p:cNvPr id="5" name="Footer Placeholder 4">
            <a:extLst>
              <a:ext uri="{FF2B5EF4-FFF2-40B4-BE49-F238E27FC236}">
                <a16:creationId xmlns:a16="http://schemas.microsoft.com/office/drawing/2014/main" id="{129ACF5D-C3E6-4968-97C4-1F51759CF7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FD5F3D-4A5F-43FA-A2C6-CA0DF36A120C}"/>
              </a:ext>
            </a:extLst>
          </p:cNvPr>
          <p:cNvSpPr>
            <a:spLocks noGrp="1"/>
          </p:cNvSpPr>
          <p:nvPr>
            <p:ph type="sldNum" sz="quarter" idx="12"/>
          </p:nvPr>
        </p:nvSpPr>
        <p:spPr/>
        <p:txBody>
          <a:bodyPr/>
          <a:lstStyle/>
          <a:p>
            <a:fld id="{E1C44A55-CFA6-4737-AB56-BA4529A21F3E}" type="slidenum">
              <a:rPr lang="en-GB" smtClean="0"/>
              <a:t>‹#›</a:t>
            </a:fld>
            <a:endParaRPr lang="en-GB"/>
          </a:p>
        </p:txBody>
      </p:sp>
    </p:spTree>
    <p:extLst>
      <p:ext uri="{BB962C8B-B14F-4D97-AF65-F5344CB8AC3E}">
        <p14:creationId xmlns:p14="http://schemas.microsoft.com/office/powerpoint/2010/main" val="2858677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2477FA-0B92-4353-8F1F-DF1818E3CBD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CBED58-9534-471B-A106-5787FF7DD6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9AD67E-D4B8-42BF-9C4C-51EEBE1ABEE9}"/>
              </a:ext>
            </a:extLst>
          </p:cNvPr>
          <p:cNvSpPr>
            <a:spLocks noGrp="1"/>
          </p:cNvSpPr>
          <p:nvPr>
            <p:ph type="dt" sz="half" idx="10"/>
          </p:nvPr>
        </p:nvSpPr>
        <p:spPr/>
        <p:txBody>
          <a:bodyPr/>
          <a:lstStyle/>
          <a:p>
            <a:fld id="{99900ED6-833A-45A5-98B1-C71CC9C4DDFB}" type="datetimeFigureOut">
              <a:rPr lang="en-GB" smtClean="0"/>
              <a:t>19/10/2020</a:t>
            </a:fld>
            <a:endParaRPr lang="en-GB"/>
          </a:p>
        </p:txBody>
      </p:sp>
      <p:sp>
        <p:nvSpPr>
          <p:cNvPr id="5" name="Footer Placeholder 4">
            <a:extLst>
              <a:ext uri="{FF2B5EF4-FFF2-40B4-BE49-F238E27FC236}">
                <a16:creationId xmlns:a16="http://schemas.microsoft.com/office/drawing/2014/main" id="{9C645757-C5CB-45CC-A512-3A491BC0BF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3B3BEF-DE01-4F09-BD43-553E4A56633F}"/>
              </a:ext>
            </a:extLst>
          </p:cNvPr>
          <p:cNvSpPr>
            <a:spLocks noGrp="1"/>
          </p:cNvSpPr>
          <p:nvPr>
            <p:ph type="sldNum" sz="quarter" idx="12"/>
          </p:nvPr>
        </p:nvSpPr>
        <p:spPr/>
        <p:txBody>
          <a:bodyPr/>
          <a:lstStyle/>
          <a:p>
            <a:fld id="{E1C44A55-CFA6-4737-AB56-BA4529A21F3E}" type="slidenum">
              <a:rPr lang="en-GB" smtClean="0"/>
              <a:t>‹#›</a:t>
            </a:fld>
            <a:endParaRPr lang="en-GB"/>
          </a:p>
        </p:txBody>
      </p:sp>
    </p:spTree>
    <p:extLst>
      <p:ext uri="{BB962C8B-B14F-4D97-AF65-F5344CB8AC3E}">
        <p14:creationId xmlns:p14="http://schemas.microsoft.com/office/powerpoint/2010/main" val="742823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1763E-C3C0-47EA-B819-3664626148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DA7F66C-D30D-475A-96FC-47874B54FF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B9DFCB-21EA-4731-A983-B2122135FEA9}"/>
              </a:ext>
            </a:extLst>
          </p:cNvPr>
          <p:cNvSpPr>
            <a:spLocks noGrp="1"/>
          </p:cNvSpPr>
          <p:nvPr>
            <p:ph type="dt" sz="half" idx="10"/>
          </p:nvPr>
        </p:nvSpPr>
        <p:spPr/>
        <p:txBody>
          <a:bodyPr/>
          <a:lstStyle/>
          <a:p>
            <a:fld id="{99900ED6-833A-45A5-98B1-C71CC9C4DDFB}" type="datetimeFigureOut">
              <a:rPr lang="en-GB" smtClean="0"/>
              <a:t>19/10/2020</a:t>
            </a:fld>
            <a:endParaRPr lang="en-GB"/>
          </a:p>
        </p:txBody>
      </p:sp>
      <p:sp>
        <p:nvSpPr>
          <p:cNvPr id="5" name="Footer Placeholder 4">
            <a:extLst>
              <a:ext uri="{FF2B5EF4-FFF2-40B4-BE49-F238E27FC236}">
                <a16:creationId xmlns:a16="http://schemas.microsoft.com/office/drawing/2014/main" id="{B3CC2858-72AA-4DDC-AF06-4073368D7E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5C861E-1F23-4B02-BFA0-04FE7BE5A3E4}"/>
              </a:ext>
            </a:extLst>
          </p:cNvPr>
          <p:cNvSpPr>
            <a:spLocks noGrp="1"/>
          </p:cNvSpPr>
          <p:nvPr>
            <p:ph type="sldNum" sz="quarter" idx="12"/>
          </p:nvPr>
        </p:nvSpPr>
        <p:spPr/>
        <p:txBody>
          <a:bodyPr/>
          <a:lstStyle/>
          <a:p>
            <a:fld id="{E1C44A55-CFA6-4737-AB56-BA4529A21F3E}" type="slidenum">
              <a:rPr lang="en-GB" smtClean="0"/>
              <a:t>‹#›</a:t>
            </a:fld>
            <a:endParaRPr lang="en-GB"/>
          </a:p>
        </p:txBody>
      </p:sp>
    </p:spTree>
    <p:extLst>
      <p:ext uri="{BB962C8B-B14F-4D97-AF65-F5344CB8AC3E}">
        <p14:creationId xmlns:p14="http://schemas.microsoft.com/office/powerpoint/2010/main" val="2540669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A81C4-B8A3-465A-9F1A-07F41CEB59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776FB04-B1D3-4740-B30F-8FB1A5EF1C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3C37F9-9EDB-4437-BBF7-6E16445214B4}"/>
              </a:ext>
            </a:extLst>
          </p:cNvPr>
          <p:cNvSpPr>
            <a:spLocks noGrp="1"/>
          </p:cNvSpPr>
          <p:nvPr>
            <p:ph type="dt" sz="half" idx="10"/>
          </p:nvPr>
        </p:nvSpPr>
        <p:spPr/>
        <p:txBody>
          <a:bodyPr/>
          <a:lstStyle/>
          <a:p>
            <a:fld id="{99900ED6-833A-45A5-98B1-C71CC9C4DDFB}" type="datetimeFigureOut">
              <a:rPr lang="en-GB" smtClean="0"/>
              <a:t>19/10/2020</a:t>
            </a:fld>
            <a:endParaRPr lang="en-GB"/>
          </a:p>
        </p:txBody>
      </p:sp>
      <p:sp>
        <p:nvSpPr>
          <p:cNvPr id="5" name="Footer Placeholder 4">
            <a:extLst>
              <a:ext uri="{FF2B5EF4-FFF2-40B4-BE49-F238E27FC236}">
                <a16:creationId xmlns:a16="http://schemas.microsoft.com/office/drawing/2014/main" id="{177F8776-4436-415C-ACF9-C7BC3162C4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750CFB-5149-4DFE-83E0-77FA0A438077}"/>
              </a:ext>
            </a:extLst>
          </p:cNvPr>
          <p:cNvSpPr>
            <a:spLocks noGrp="1"/>
          </p:cNvSpPr>
          <p:nvPr>
            <p:ph type="sldNum" sz="quarter" idx="12"/>
          </p:nvPr>
        </p:nvSpPr>
        <p:spPr/>
        <p:txBody>
          <a:bodyPr/>
          <a:lstStyle/>
          <a:p>
            <a:fld id="{E1C44A55-CFA6-4737-AB56-BA4529A21F3E}" type="slidenum">
              <a:rPr lang="en-GB" smtClean="0"/>
              <a:t>‹#›</a:t>
            </a:fld>
            <a:endParaRPr lang="en-GB"/>
          </a:p>
        </p:txBody>
      </p:sp>
    </p:spTree>
    <p:extLst>
      <p:ext uri="{BB962C8B-B14F-4D97-AF65-F5344CB8AC3E}">
        <p14:creationId xmlns:p14="http://schemas.microsoft.com/office/powerpoint/2010/main" val="442238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9F201-38E5-4069-86D5-8138DB44BE2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87CD991-BF7E-4BE9-BFFF-F87988F8BF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768442E-D93E-43C7-994B-74D720945EB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212142B-A6B7-455E-ADC2-D01418BFEF6A}"/>
              </a:ext>
            </a:extLst>
          </p:cNvPr>
          <p:cNvSpPr>
            <a:spLocks noGrp="1"/>
          </p:cNvSpPr>
          <p:nvPr>
            <p:ph type="dt" sz="half" idx="10"/>
          </p:nvPr>
        </p:nvSpPr>
        <p:spPr/>
        <p:txBody>
          <a:bodyPr/>
          <a:lstStyle/>
          <a:p>
            <a:fld id="{99900ED6-833A-45A5-98B1-C71CC9C4DDFB}" type="datetimeFigureOut">
              <a:rPr lang="en-GB" smtClean="0"/>
              <a:t>19/10/2020</a:t>
            </a:fld>
            <a:endParaRPr lang="en-GB"/>
          </a:p>
        </p:txBody>
      </p:sp>
      <p:sp>
        <p:nvSpPr>
          <p:cNvPr id="6" name="Footer Placeholder 5">
            <a:extLst>
              <a:ext uri="{FF2B5EF4-FFF2-40B4-BE49-F238E27FC236}">
                <a16:creationId xmlns:a16="http://schemas.microsoft.com/office/drawing/2014/main" id="{B04EA3A4-C5DB-4B06-AB70-FE1F2CE2C4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692610-407D-4619-86E8-3ACA1E545AB4}"/>
              </a:ext>
            </a:extLst>
          </p:cNvPr>
          <p:cNvSpPr>
            <a:spLocks noGrp="1"/>
          </p:cNvSpPr>
          <p:nvPr>
            <p:ph type="sldNum" sz="quarter" idx="12"/>
          </p:nvPr>
        </p:nvSpPr>
        <p:spPr/>
        <p:txBody>
          <a:bodyPr/>
          <a:lstStyle/>
          <a:p>
            <a:fld id="{E1C44A55-CFA6-4737-AB56-BA4529A21F3E}" type="slidenum">
              <a:rPr lang="en-GB" smtClean="0"/>
              <a:t>‹#›</a:t>
            </a:fld>
            <a:endParaRPr lang="en-GB"/>
          </a:p>
        </p:txBody>
      </p:sp>
    </p:spTree>
    <p:extLst>
      <p:ext uri="{BB962C8B-B14F-4D97-AF65-F5344CB8AC3E}">
        <p14:creationId xmlns:p14="http://schemas.microsoft.com/office/powerpoint/2010/main" val="2742164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2313F-352D-4EBC-B8C3-843EC76F905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D78812-BAFE-4367-93F8-0C30E575AA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A74700-6B9D-4790-A675-D9CF5321C6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94B9B27-33FE-44D6-8900-FA1AD22B76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D1257D-04A9-4D3D-9BD7-C888909F4A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69BF2F8-98F6-4016-98DA-647673FE581B}"/>
              </a:ext>
            </a:extLst>
          </p:cNvPr>
          <p:cNvSpPr>
            <a:spLocks noGrp="1"/>
          </p:cNvSpPr>
          <p:nvPr>
            <p:ph type="dt" sz="half" idx="10"/>
          </p:nvPr>
        </p:nvSpPr>
        <p:spPr/>
        <p:txBody>
          <a:bodyPr/>
          <a:lstStyle/>
          <a:p>
            <a:fld id="{99900ED6-833A-45A5-98B1-C71CC9C4DDFB}" type="datetimeFigureOut">
              <a:rPr lang="en-GB" smtClean="0"/>
              <a:t>19/10/2020</a:t>
            </a:fld>
            <a:endParaRPr lang="en-GB"/>
          </a:p>
        </p:txBody>
      </p:sp>
      <p:sp>
        <p:nvSpPr>
          <p:cNvPr id="8" name="Footer Placeholder 7">
            <a:extLst>
              <a:ext uri="{FF2B5EF4-FFF2-40B4-BE49-F238E27FC236}">
                <a16:creationId xmlns:a16="http://schemas.microsoft.com/office/drawing/2014/main" id="{96648247-A282-4142-B22C-D483C9789DB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75E01CC-C1F0-4985-B723-C750C65A8E3B}"/>
              </a:ext>
            </a:extLst>
          </p:cNvPr>
          <p:cNvSpPr>
            <a:spLocks noGrp="1"/>
          </p:cNvSpPr>
          <p:nvPr>
            <p:ph type="sldNum" sz="quarter" idx="12"/>
          </p:nvPr>
        </p:nvSpPr>
        <p:spPr/>
        <p:txBody>
          <a:bodyPr/>
          <a:lstStyle/>
          <a:p>
            <a:fld id="{E1C44A55-CFA6-4737-AB56-BA4529A21F3E}" type="slidenum">
              <a:rPr lang="en-GB" smtClean="0"/>
              <a:t>‹#›</a:t>
            </a:fld>
            <a:endParaRPr lang="en-GB"/>
          </a:p>
        </p:txBody>
      </p:sp>
    </p:spTree>
    <p:extLst>
      <p:ext uri="{BB962C8B-B14F-4D97-AF65-F5344CB8AC3E}">
        <p14:creationId xmlns:p14="http://schemas.microsoft.com/office/powerpoint/2010/main" val="277895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033D7-EA5E-4CB1-8BEC-C1187E28116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40E487C-271A-4989-BF17-E097BD6F3B95}"/>
              </a:ext>
            </a:extLst>
          </p:cNvPr>
          <p:cNvSpPr>
            <a:spLocks noGrp="1"/>
          </p:cNvSpPr>
          <p:nvPr>
            <p:ph type="dt" sz="half" idx="10"/>
          </p:nvPr>
        </p:nvSpPr>
        <p:spPr/>
        <p:txBody>
          <a:bodyPr/>
          <a:lstStyle/>
          <a:p>
            <a:fld id="{99900ED6-833A-45A5-98B1-C71CC9C4DDFB}" type="datetimeFigureOut">
              <a:rPr lang="en-GB" smtClean="0"/>
              <a:t>19/10/2020</a:t>
            </a:fld>
            <a:endParaRPr lang="en-GB"/>
          </a:p>
        </p:txBody>
      </p:sp>
      <p:sp>
        <p:nvSpPr>
          <p:cNvPr id="4" name="Footer Placeholder 3">
            <a:extLst>
              <a:ext uri="{FF2B5EF4-FFF2-40B4-BE49-F238E27FC236}">
                <a16:creationId xmlns:a16="http://schemas.microsoft.com/office/drawing/2014/main" id="{F7DA95C1-09D3-488F-870C-1C42637B2DB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DBE172A-F027-4401-8B12-780A5591DB57}"/>
              </a:ext>
            </a:extLst>
          </p:cNvPr>
          <p:cNvSpPr>
            <a:spLocks noGrp="1"/>
          </p:cNvSpPr>
          <p:nvPr>
            <p:ph type="sldNum" sz="quarter" idx="12"/>
          </p:nvPr>
        </p:nvSpPr>
        <p:spPr/>
        <p:txBody>
          <a:bodyPr/>
          <a:lstStyle/>
          <a:p>
            <a:fld id="{E1C44A55-CFA6-4737-AB56-BA4529A21F3E}" type="slidenum">
              <a:rPr lang="en-GB" smtClean="0"/>
              <a:t>‹#›</a:t>
            </a:fld>
            <a:endParaRPr lang="en-GB"/>
          </a:p>
        </p:txBody>
      </p:sp>
    </p:spTree>
    <p:extLst>
      <p:ext uri="{BB962C8B-B14F-4D97-AF65-F5344CB8AC3E}">
        <p14:creationId xmlns:p14="http://schemas.microsoft.com/office/powerpoint/2010/main" val="3622799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36C2FC-D66C-4C6E-8F82-00226F3FC835}"/>
              </a:ext>
            </a:extLst>
          </p:cNvPr>
          <p:cNvSpPr>
            <a:spLocks noGrp="1"/>
          </p:cNvSpPr>
          <p:nvPr>
            <p:ph type="dt" sz="half" idx="10"/>
          </p:nvPr>
        </p:nvSpPr>
        <p:spPr/>
        <p:txBody>
          <a:bodyPr/>
          <a:lstStyle/>
          <a:p>
            <a:fld id="{99900ED6-833A-45A5-98B1-C71CC9C4DDFB}" type="datetimeFigureOut">
              <a:rPr lang="en-GB" smtClean="0"/>
              <a:t>19/10/2020</a:t>
            </a:fld>
            <a:endParaRPr lang="en-GB"/>
          </a:p>
        </p:txBody>
      </p:sp>
      <p:sp>
        <p:nvSpPr>
          <p:cNvPr id="3" name="Footer Placeholder 2">
            <a:extLst>
              <a:ext uri="{FF2B5EF4-FFF2-40B4-BE49-F238E27FC236}">
                <a16:creationId xmlns:a16="http://schemas.microsoft.com/office/drawing/2014/main" id="{CE002DE1-D423-4A27-8AAE-9061D038AB2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1D3CF57-6EA9-4C14-8A61-049B33453BD8}"/>
              </a:ext>
            </a:extLst>
          </p:cNvPr>
          <p:cNvSpPr>
            <a:spLocks noGrp="1"/>
          </p:cNvSpPr>
          <p:nvPr>
            <p:ph type="sldNum" sz="quarter" idx="12"/>
          </p:nvPr>
        </p:nvSpPr>
        <p:spPr/>
        <p:txBody>
          <a:bodyPr/>
          <a:lstStyle/>
          <a:p>
            <a:fld id="{E1C44A55-CFA6-4737-AB56-BA4529A21F3E}" type="slidenum">
              <a:rPr lang="en-GB" smtClean="0"/>
              <a:t>‹#›</a:t>
            </a:fld>
            <a:endParaRPr lang="en-GB"/>
          </a:p>
        </p:txBody>
      </p:sp>
    </p:spTree>
    <p:extLst>
      <p:ext uri="{BB962C8B-B14F-4D97-AF65-F5344CB8AC3E}">
        <p14:creationId xmlns:p14="http://schemas.microsoft.com/office/powerpoint/2010/main" val="3407214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7B67F-B36D-4936-BCCC-751D6F314E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36945E6-139E-491A-85A3-85D727211D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2008D62-B28A-4C30-A129-58EAFE5101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453C62-A909-412B-9477-B03BCDE930CE}"/>
              </a:ext>
            </a:extLst>
          </p:cNvPr>
          <p:cNvSpPr>
            <a:spLocks noGrp="1"/>
          </p:cNvSpPr>
          <p:nvPr>
            <p:ph type="dt" sz="half" idx="10"/>
          </p:nvPr>
        </p:nvSpPr>
        <p:spPr/>
        <p:txBody>
          <a:bodyPr/>
          <a:lstStyle/>
          <a:p>
            <a:fld id="{99900ED6-833A-45A5-98B1-C71CC9C4DDFB}" type="datetimeFigureOut">
              <a:rPr lang="en-GB" smtClean="0"/>
              <a:t>19/10/2020</a:t>
            </a:fld>
            <a:endParaRPr lang="en-GB"/>
          </a:p>
        </p:txBody>
      </p:sp>
      <p:sp>
        <p:nvSpPr>
          <p:cNvPr id="6" name="Footer Placeholder 5">
            <a:extLst>
              <a:ext uri="{FF2B5EF4-FFF2-40B4-BE49-F238E27FC236}">
                <a16:creationId xmlns:a16="http://schemas.microsoft.com/office/drawing/2014/main" id="{0E9B1F80-9B34-476D-8BE9-E249E295BB7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E1AA2CA-0738-4AE0-B1C3-06CC23358047}"/>
              </a:ext>
            </a:extLst>
          </p:cNvPr>
          <p:cNvSpPr>
            <a:spLocks noGrp="1"/>
          </p:cNvSpPr>
          <p:nvPr>
            <p:ph type="sldNum" sz="quarter" idx="12"/>
          </p:nvPr>
        </p:nvSpPr>
        <p:spPr/>
        <p:txBody>
          <a:bodyPr/>
          <a:lstStyle/>
          <a:p>
            <a:fld id="{E1C44A55-CFA6-4737-AB56-BA4529A21F3E}" type="slidenum">
              <a:rPr lang="en-GB" smtClean="0"/>
              <a:t>‹#›</a:t>
            </a:fld>
            <a:endParaRPr lang="en-GB"/>
          </a:p>
        </p:txBody>
      </p:sp>
    </p:spTree>
    <p:extLst>
      <p:ext uri="{BB962C8B-B14F-4D97-AF65-F5344CB8AC3E}">
        <p14:creationId xmlns:p14="http://schemas.microsoft.com/office/powerpoint/2010/main" val="3700276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CCE97-26D8-4DC6-ABEC-419F03AADC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C9D761C-1565-4D05-8C6B-B8EBBF7168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AAB3B3D-3E24-4CEA-8607-539EE8660E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1D4010-C064-41C0-9B3F-B0384BA234CB}"/>
              </a:ext>
            </a:extLst>
          </p:cNvPr>
          <p:cNvSpPr>
            <a:spLocks noGrp="1"/>
          </p:cNvSpPr>
          <p:nvPr>
            <p:ph type="dt" sz="half" idx="10"/>
          </p:nvPr>
        </p:nvSpPr>
        <p:spPr/>
        <p:txBody>
          <a:bodyPr/>
          <a:lstStyle/>
          <a:p>
            <a:fld id="{99900ED6-833A-45A5-98B1-C71CC9C4DDFB}" type="datetimeFigureOut">
              <a:rPr lang="en-GB" smtClean="0"/>
              <a:t>19/10/2020</a:t>
            </a:fld>
            <a:endParaRPr lang="en-GB"/>
          </a:p>
        </p:txBody>
      </p:sp>
      <p:sp>
        <p:nvSpPr>
          <p:cNvPr id="6" name="Footer Placeholder 5">
            <a:extLst>
              <a:ext uri="{FF2B5EF4-FFF2-40B4-BE49-F238E27FC236}">
                <a16:creationId xmlns:a16="http://schemas.microsoft.com/office/drawing/2014/main" id="{750B1862-9143-4D39-BD5E-8B64F8CC486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4B2531-2178-47CF-B52E-97ADF2F4D6ED}"/>
              </a:ext>
            </a:extLst>
          </p:cNvPr>
          <p:cNvSpPr>
            <a:spLocks noGrp="1"/>
          </p:cNvSpPr>
          <p:nvPr>
            <p:ph type="sldNum" sz="quarter" idx="12"/>
          </p:nvPr>
        </p:nvSpPr>
        <p:spPr/>
        <p:txBody>
          <a:bodyPr/>
          <a:lstStyle/>
          <a:p>
            <a:fld id="{E1C44A55-CFA6-4737-AB56-BA4529A21F3E}" type="slidenum">
              <a:rPr lang="en-GB" smtClean="0"/>
              <a:t>‹#›</a:t>
            </a:fld>
            <a:endParaRPr lang="en-GB"/>
          </a:p>
        </p:txBody>
      </p:sp>
    </p:spTree>
    <p:extLst>
      <p:ext uri="{BB962C8B-B14F-4D97-AF65-F5344CB8AC3E}">
        <p14:creationId xmlns:p14="http://schemas.microsoft.com/office/powerpoint/2010/main" val="322212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00FC80-5062-4A97-A98A-1572C163DD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0CB649D-417F-43D6-845D-178270C664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76DB7F-B845-4CA9-A755-3F613D0A03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900ED6-833A-45A5-98B1-C71CC9C4DDFB}" type="datetimeFigureOut">
              <a:rPr lang="en-GB" smtClean="0"/>
              <a:t>19/10/2020</a:t>
            </a:fld>
            <a:endParaRPr lang="en-GB"/>
          </a:p>
        </p:txBody>
      </p:sp>
      <p:sp>
        <p:nvSpPr>
          <p:cNvPr id="5" name="Footer Placeholder 4">
            <a:extLst>
              <a:ext uri="{FF2B5EF4-FFF2-40B4-BE49-F238E27FC236}">
                <a16:creationId xmlns:a16="http://schemas.microsoft.com/office/drawing/2014/main" id="{701CA531-FDB4-4446-BD19-CBB95E76ED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79B0732-4BD6-455C-961B-317D33991C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C44A55-CFA6-4737-AB56-BA4529A21F3E}" type="slidenum">
              <a:rPr lang="en-GB" smtClean="0"/>
              <a:t>‹#›</a:t>
            </a:fld>
            <a:endParaRPr lang="en-GB"/>
          </a:p>
        </p:txBody>
      </p:sp>
    </p:spTree>
    <p:extLst>
      <p:ext uri="{BB962C8B-B14F-4D97-AF65-F5344CB8AC3E}">
        <p14:creationId xmlns:p14="http://schemas.microsoft.com/office/powerpoint/2010/main" val="753504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5" Type="http://schemas.openxmlformats.org/officeDocument/2006/relationships/image" Target="../media/image13.emf"/><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 name="Group 93">
            <a:extLst>
              <a:ext uri="{FF2B5EF4-FFF2-40B4-BE49-F238E27FC236}">
                <a16:creationId xmlns:a16="http://schemas.microsoft.com/office/drawing/2014/main" id="{C25427A0-C494-4989-A073-5982AA4A01C6}"/>
              </a:ext>
            </a:extLst>
          </p:cNvPr>
          <p:cNvGrpSpPr/>
          <p:nvPr/>
        </p:nvGrpSpPr>
        <p:grpSpPr>
          <a:xfrm>
            <a:off x="1336956" y="878578"/>
            <a:ext cx="7423258" cy="2356658"/>
            <a:chOff x="1336956" y="878578"/>
            <a:chExt cx="7423258" cy="2356658"/>
          </a:xfrm>
        </p:grpSpPr>
        <p:cxnSp>
          <p:nvCxnSpPr>
            <p:cNvPr id="6" name="Straight Connector 5">
              <a:extLst>
                <a:ext uri="{FF2B5EF4-FFF2-40B4-BE49-F238E27FC236}">
                  <a16:creationId xmlns:a16="http://schemas.microsoft.com/office/drawing/2014/main" id="{57C5F6ED-8F63-43B8-87B7-4136FE1D9D82}"/>
                </a:ext>
              </a:extLst>
            </p:cNvPr>
            <p:cNvCxnSpPr>
              <a:cxnSpLocks/>
              <a:stCxn id="7" idx="2"/>
              <a:endCxn id="18" idx="5"/>
            </p:cNvCxnSpPr>
            <p:nvPr/>
          </p:nvCxnSpPr>
          <p:spPr>
            <a:xfrm>
              <a:off x="1722307" y="1398652"/>
              <a:ext cx="6661998" cy="45980"/>
            </a:xfrm>
            <a:prstGeom prst="line">
              <a:avLst/>
            </a:prstGeom>
            <a:ln w="57150"/>
          </p:spPr>
          <p:style>
            <a:lnRef idx="1">
              <a:schemeClr val="dk1"/>
            </a:lnRef>
            <a:fillRef idx="0">
              <a:schemeClr val="dk1"/>
            </a:fillRef>
            <a:effectRef idx="0">
              <a:schemeClr val="dk1"/>
            </a:effectRef>
            <a:fontRef idx="minor">
              <a:schemeClr val="tx1"/>
            </a:fontRef>
          </p:style>
        </p:cxnSp>
        <p:sp>
          <p:nvSpPr>
            <p:cNvPr id="7" name="Oval 6">
              <a:extLst>
                <a:ext uri="{FF2B5EF4-FFF2-40B4-BE49-F238E27FC236}">
                  <a16:creationId xmlns:a16="http://schemas.microsoft.com/office/drawing/2014/main" id="{2AABB54C-EAA9-4C84-9DD8-EEB5C9D56A9E}"/>
                </a:ext>
              </a:extLst>
            </p:cNvPr>
            <p:cNvSpPr/>
            <p:nvPr/>
          </p:nvSpPr>
          <p:spPr>
            <a:xfrm>
              <a:off x="1722307" y="1323192"/>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 name="Oval 9">
              <a:extLst>
                <a:ext uri="{FF2B5EF4-FFF2-40B4-BE49-F238E27FC236}">
                  <a16:creationId xmlns:a16="http://schemas.microsoft.com/office/drawing/2014/main" id="{C2479D3B-5C9A-4E29-A8ED-C7D79EE67E39}"/>
                </a:ext>
              </a:extLst>
            </p:cNvPr>
            <p:cNvSpPr/>
            <p:nvPr/>
          </p:nvSpPr>
          <p:spPr>
            <a:xfrm>
              <a:off x="2491643" y="1336509"/>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Oval 10">
              <a:extLst>
                <a:ext uri="{FF2B5EF4-FFF2-40B4-BE49-F238E27FC236}">
                  <a16:creationId xmlns:a16="http://schemas.microsoft.com/office/drawing/2014/main" id="{F573A01C-4E04-4B0D-BC9A-E4E13F2A81D9}"/>
                </a:ext>
              </a:extLst>
            </p:cNvPr>
            <p:cNvSpPr/>
            <p:nvPr/>
          </p:nvSpPr>
          <p:spPr>
            <a:xfrm>
              <a:off x="3202651" y="1327631"/>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Oval 11">
              <a:extLst>
                <a:ext uri="{FF2B5EF4-FFF2-40B4-BE49-F238E27FC236}">
                  <a16:creationId xmlns:a16="http://schemas.microsoft.com/office/drawing/2014/main" id="{C60BD872-5373-4616-92B3-78AFB26725F9}"/>
                </a:ext>
              </a:extLst>
            </p:cNvPr>
            <p:cNvSpPr/>
            <p:nvPr/>
          </p:nvSpPr>
          <p:spPr>
            <a:xfrm>
              <a:off x="3910077" y="1336509"/>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3" name="Oval 12">
              <a:extLst>
                <a:ext uri="{FF2B5EF4-FFF2-40B4-BE49-F238E27FC236}">
                  <a16:creationId xmlns:a16="http://schemas.microsoft.com/office/drawing/2014/main" id="{A69AC9C4-ED82-45DB-A946-F38E077A300D}"/>
                </a:ext>
              </a:extLst>
            </p:cNvPr>
            <p:cNvSpPr/>
            <p:nvPr/>
          </p:nvSpPr>
          <p:spPr>
            <a:xfrm>
              <a:off x="4679840" y="1327631"/>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Oval 13">
              <a:extLst>
                <a:ext uri="{FF2B5EF4-FFF2-40B4-BE49-F238E27FC236}">
                  <a16:creationId xmlns:a16="http://schemas.microsoft.com/office/drawing/2014/main" id="{E91E4333-059D-472A-990D-ABD0D3D7E815}"/>
                </a:ext>
              </a:extLst>
            </p:cNvPr>
            <p:cNvSpPr/>
            <p:nvPr/>
          </p:nvSpPr>
          <p:spPr>
            <a:xfrm>
              <a:off x="5378739" y="1336509"/>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Oval 14">
              <a:extLst>
                <a:ext uri="{FF2B5EF4-FFF2-40B4-BE49-F238E27FC236}">
                  <a16:creationId xmlns:a16="http://schemas.microsoft.com/office/drawing/2014/main" id="{A4D0CC64-38D3-426B-8173-2912226C2EAE}"/>
                </a:ext>
              </a:extLst>
            </p:cNvPr>
            <p:cNvSpPr/>
            <p:nvPr/>
          </p:nvSpPr>
          <p:spPr>
            <a:xfrm>
              <a:off x="6121463" y="1345388"/>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6" name="Oval 15">
              <a:extLst>
                <a:ext uri="{FF2B5EF4-FFF2-40B4-BE49-F238E27FC236}">
                  <a16:creationId xmlns:a16="http://schemas.microsoft.com/office/drawing/2014/main" id="{B43067FF-339C-4BA9-BA45-1D12E0846C9B}"/>
                </a:ext>
              </a:extLst>
            </p:cNvPr>
            <p:cNvSpPr/>
            <p:nvPr/>
          </p:nvSpPr>
          <p:spPr>
            <a:xfrm>
              <a:off x="6798835" y="1327631"/>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7" name="Oval 16">
              <a:extLst>
                <a:ext uri="{FF2B5EF4-FFF2-40B4-BE49-F238E27FC236}">
                  <a16:creationId xmlns:a16="http://schemas.microsoft.com/office/drawing/2014/main" id="{0D40AEDC-A5F9-4C51-A172-BA7B32470011}"/>
                </a:ext>
              </a:extLst>
            </p:cNvPr>
            <p:cNvSpPr/>
            <p:nvPr/>
          </p:nvSpPr>
          <p:spPr>
            <a:xfrm>
              <a:off x="7527227" y="1345388"/>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8" name="Oval 17">
              <a:extLst>
                <a:ext uri="{FF2B5EF4-FFF2-40B4-BE49-F238E27FC236}">
                  <a16:creationId xmlns:a16="http://schemas.microsoft.com/office/drawing/2014/main" id="{63E4C402-0CE7-4574-BF53-113BFBEEBF92}"/>
                </a:ext>
              </a:extLst>
            </p:cNvPr>
            <p:cNvSpPr/>
            <p:nvPr/>
          </p:nvSpPr>
          <p:spPr>
            <a:xfrm>
              <a:off x="8263065" y="1315814"/>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22" name="TextBox 21">
              <a:extLst>
                <a:ext uri="{FF2B5EF4-FFF2-40B4-BE49-F238E27FC236}">
                  <a16:creationId xmlns:a16="http://schemas.microsoft.com/office/drawing/2014/main" id="{7FEB5EFB-D799-4A22-9BDE-59C5F910C4B7}"/>
                </a:ext>
              </a:extLst>
            </p:cNvPr>
            <p:cNvSpPr txBox="1"/>
            <p:nvPr/>
          </p:nvSpPr>
          <p:spPr>
            <a:xfrm>
              <a:off x="1336956" y="1624560"/>
              <a:ext cx="852256" cy="400110"/>
            </a:xfrm>
            <a:prstGeom prst="rect">
              <a:avLst/>
            </a:prstGeom>
            <a:noFill/>
          </p:spPr>
          <p:txBody>
            <a:bodyPr wrap="square" rtlCol="0">
              <a:spAutoFit/>
            </a:bodyPr>
            <a:lstStyle/>
            <a:p>
              <a:pPr algn="ctr"/>
              <a:r>
                <a:rPr lang="en-GB" sz="1000" b="1" dirty="0"/>
                <a:t>Founding of Rome</a:t>
              </a:r>
            </a:p>
          </p:txBody>
        </p:sp>
        <p:sp>
          <p:nvSpPr>
            <p:cNvPr id="23" name="TextBox 22">
              <a:extLst>
                <a:ext uri="{FF2B5EF4-FFF2-40B4-BE49-F238E27FC236}">
                  <a16:creationId xmlns:a16="http://schemas.microsoft.com/office/drawing/2014/main" id="{69A49143-4B3D-4C39-9313-EE0F663EBA31}"/>
                </a:ext>
              </a:extLst>
            </p:cNvPr>
            <p:cNvSpPr txBox="1"/>
            <p:nvPr/>
          </p:nvSpPr>
          <p:spPr>
            <a:xfrm>
              <a:off x="1367200" y="900301"/>
              <a:ext cx="852256" cy="338554"/>
            </a:xfrm>
            <a:prstGeom prst="rect">
              <a:avLst/>
            </a:prstGeom>
            <a:noFill/>
          </p:spPr>
          <p:txBody>
            <a:bodyPr wrap="square" rtlCol="0">
              <a:spAutoFit/>
            </a:bodyPr>
            <a:lstStyle/>
            <a:p>
              <a:pPr algn="ctr"/>
              <a:r>
                <a:rPr lang="en-GB" sz="1600" b="1" dirty="0"/>
                <a:t>753BC</a:t>
              </a:r>
            </a:p>
          </p:txBody>
        </p:sp>
        <p:sp>
          <p:nvSpPr>
            <p:cNvPr id="24" name="TextBox 23">
              <a:extLst>
                <a:ext uri="{FF2B5EF4-FFF2-40B4-BE49-F238E27FC236}">
                  <a16:creationId xmlns:a16="http://schemas.microsoft.com/office/drawing/2014/main" id="{891E55B4-47FE-4AE1-86A2-0D8521D01F64}"/>
                </a:ext>
              </a:extLst>
            </p:cNvPr>
            <p:cNvSpPr txBox="1"/>
            <p:nvPr/>
          </p:nvSpPr>
          <p:spPr>
            <a:xfrm>
              <a:off x="2136536" y="900301"/>
              <a:ext cx="852256" cy="338554"/>
            </a:xfrm>
            <a:prstGeom prst="rect">
              <a:avLst/>
            </a:prstGeom>
            <a:noFill/>
          </p:spPr>
          <p:txBody>
            <a:bodyPr wrap="square" rtlCol="0">
              <a:spAutoFit/>
            </a:bodyPr>
            <a:lstStyle/>
            <a:p>
              <a:pPr algn="ctr"/>
              <a:r>
                <a:rPr lang="en-GB" sz="1600" b="1" dirty="0"/>
                <a:t>510BC</a:t>
              </a:r>
            </a:p>
          </p:txBody>
        </p:sp>
        <p:sp>
          <p:nvSpPr>
            <p:cNvPr id="25" name="TextBox 24">
              <a:extLst>
                <a:ext uri="{FF2B5EF4-FFF2-40B4-BE49-F238E27FC236}">
                  <a16:creationId xmlns:a16="http://schemas.microsoft.com/office/drawing/2014/main" id="{1E1F9B35-D930-4B80-9394-21141BD50743}"/>
                </a:ext>
              </a:extLst>
            </p:cNvPr>
            <p:cNvSpPr txBox="1"/>
            <p:nvPr/>
          </p:nvSpPr>
          <p:spPr>
            <a:xfrm>
              <a:off x="2847544" y="909179"/>
              <a:ext cx="852256" cy="338554"/>
            </a:xfrm>
            <a:prstGeom prst="rect">
              <a:avLst/>
            </a:prstGeom>
            <a:noFill/>
          </p:spPr>
          <p:txBody>
            <a:bodyPr wrap="square" rtlCol="0">
              <a:spAutoFit/>
            </a:bodyPr>
            <a:lstStyle/>
            <a:p>
              <a:pPr algn="ctr"/>
              <a:r>
                <a:rPr lang="en-GB" sz="1600" b="1" dirty="0"/>
                <a:t>55BC</a:t>
              </a:r>
            </a:p>
          </p:txBody>
        </p:sp>
        <p:sp>
          <p:nvSpPr>
            <p:cNvPr id="28" name="TextBox 27">
              <a:extLst>
                <a:ext uri="{FF2B5EF4-FFF2-40B4-BE49-F238E27FC236}">
                  <a16:creationId xmlns:a16="http://schemas.microsoft.com/office/drawing/2014/main" id="{91BF5FA7-C414-43C5-A61D-E0867577E733}"/>
                </a:ext>
              </a:extLst>
            </p:cNvPr>
            <p:cNvSpPr txBox="1"/>
            <p:nvPr/>
          </p:nvSpPr>
          <p:spPr>
            <a:xfrm>
              <a:off x="3558552" y="900301"/>
              <a:ext cx="852256" cy="338554"/>
            </a:xfrm>
            <a:prstGeom prst="rect">
              <a:avLst/>
            </a:prstGeom>
            <a:noFill/>
          </p:spPr>
          <p:txBody>
            <a:bodyPr wrap="square" rtlCol="0">
              <a:spAutoFit/>
            </a:bodyPr>
            <a:lstStyle/>
            <a:p>
              <a:pPr algn="ctr"/>
              <a:r>
                <a:rPr lang="en-GB" sz="1600" b="1" dirty="0"/>
                <a:t>54BC</a:t>
              </a:r>
            </a:p>
          </p:txBody>
        </p:sp>
        <p:sp>
          <p:nvSpPr>
            <p:cNvPr id="29" name="TextBox 28">
              <a:extLst>
                <a:ext uri="{FF2B5EF4-FFF2-40B4-BE49-F238E27FC236}">
                  <a16:creationId xmlns:a16="http://schemas.microsoft.com/office/drawing/2014/main" id="{A8E07E06-1CEA-4530-94A8-6FBD1EBC2C4A}"/>
                </a:ext>
              </a:extLst>
            </p:cNvPr>
            <p:cNvSpPr txBox="1"/>
            <p:nvPr/>
          </p:nvSpPr>
          <p:spPr>
            <a:xfrm>
              <a:off x="4253308" y="897899"/>
              <a:ext cx="852256" cy="338554"/>
            </a:xfrm>
            <a:prstGeom prst="rect">
              <a:avLst/>
            </a:prstGeom>
            <a:noFill/>
          </p:spPr>
          <p:txBody>
            <a:bodyPr wrap="square" rtlCol="0">
              <a:spAutoFit/>
            </a:bodyPr>
            <a:lstStyle/>
            <a:p>
              <a:pPr algn="ctr"/>
              <a:r>
                <a:rPr lang="en-GB" sz="1600" b="1" dirty="0"/>
                <a:t>AD43</a:t>
              </a:r>
            </a:p>
          </p:txBody>
        </p:sp>
        <p:sp>
          <p:nvSpPr>
            <p:cNvPr id="30" name="TextBox 29">
              <a:extLst>
                <a:ext uri="{FF2B5EF4-FFF2-40B4-BE49-F238E27FC236}">
                  <a16:creationId xmlns:a16="http://schemas.microsoft.com/office/drawing/2014/main" id="{C69077D0-BB56-479B-82DD-C13839F0BBF1}"/>
                </a:ext>
              </a:extLst>
            </p:cNvPr>
            <p:cNvSpPr txBox="1"/>
            <p:nvPr/>
          </p:nvSpPr>
          <p:spPr>
            <a:xfrm>
              <a:off x="5023632" y="895497"/>
              <a:ext cx="852256" cy="338554"/>
            </a:xfrm>
            <a:prstGeom prst="rect">
              <a:avLst/>
            </a:prstGeom>
            <a:noFill/>
          </p:spPr>
          <p:txBody>
            <a:bodyPr wrap="square" rtlCol="0">
              <a:spAutoFit/>
            </a:bodyPr>
            <a:lstStyle/>
            <a:p>
              <a:pPr algn="ctr"/>
              <a:r>
                <a:rPr lang="en-GB" sz="1600" b="1" dirty="0"/>
                <a:t>AD61</a:t>
              </a:r>
            </a:p>
          </p:txBody>
        </p:sp>
        <p:sp>
          <p:nvSpPr>
            <p:cNvPr id="31" name="TextBox 30">
              <a:extLst>
                <a:ext uri="{FF2B5EF4-FFF2-40B4-BE49-F238E27FC236}">
                  <a16:creationId xmlns:a16="http://schemas.microsoft.com/office/drawing/2014/main" id="{BB10BA61-EC68-4DBC-9A60-AE13E64F415E}"/>
                </a:ext>
              </a:extLst>
            </p:cNvPr>
            <p:cNvSpPr txBox="1"/>
            <p:nvPr/>
          </p:nvSpPr>
          <p:spPr>
            <a:xfrm>
              <a:off x="5766356" y="895497"/>
              <a:ext cx="852256" cy="338554"/>
            </a:xfrm>
            <a:prstGeom prst="rect">
              <a:avLst/>
            </a:prstGeom>
            <a:noFill/>
          </p:spPr>
          <p:txBody>
            <a:bodyPr wrap="square" rtlCol="0">
              <a:spAutoFit/>
            </a:bodyPr>
            <a:lstStyle/>
            <a:p>
              <a:pPr algn="ctr"/>
              <a:r>
                <a:rPr lang="en-GB" sz="1600" b="1" dirty="0"/>
                <a:t>AD100</a:t>
              </a:r>
            </a:p>
          </p:txBody>
        </p:sp>
        <p:sp>
          <p:nvSpPr>
            <p:cNvPr id="32" name="TextBox 31">
              <a:extLst>
                <a:ext uri="{FF2B5EF4-FFF2-40B4-BE49-F238E27FC236}">
                  <a16:creationId xmlns:a16="http://schemas.microsoft.com/office/drawing/2014/main" id="{363F70D3-696C-42DF-A0BE-E2EFFEDFBF07}"/>
                </a:ext>
              </a:extLst>
            </p:cNvPr>
            <p:cNvSpPr txBox="1"/>
            <p:nvPr/>
          </p:nvSpPr>
          <p:spPr>
            <a:xfrm>
              <a:off x="6443728" y="880145"/>
              <a:ext cx="852256" cy="338554"/>
            </a:xfrm>
            <a:prstGeom prst="rect">
              <a:avLst/>
            </a:prstGeom>
            <a:noFill/>
          </p:spPr>
          <p:txBody>
            <a:bodyPr wrap="square" rtlCol="0">
              <a:spAutoFit/>
            </a:bodyPr>
            <a:lstStyle/>
            <a:p>
              <a:pPr algn="ctr"/>
              <a:r>
                <a:rPr lang="en-GB" sz="1600" b="1" dirty="0"/>
                <a:t>AD122</a:t>
              </a:r>
            </a:p>
          </p:txBody>
        </p:sp>
        <p:sp>
          <p:nvSpPr>
            <p:cNvPr id="33" name="TextBox 32">
              <a:extLst>
                <a:ext uri="{FF2B5EF4-FFF2-40B4-BE49-F238E27FC236}">
                  <a16:creationId xmlns:a16="http://schemas.microsoft.com/office/drawing/2014/main" id="{A8ACA8BE-2450-4E02-975F-28B3EFC1A828}"/>
                </a:ext>
              </a:extLst>
            </p:cNvPr>
            <p:cNvSpPr txBox="1"/>
            <p:nvPr/>
          </p:nvSpPr>
          <p:spPr>
            <a:xfrm>
              <a:off x="7172120" y="885783"/>
              <a:ext cx="852256" cy="338554"/>
            </a:xfrm>
            <a:prstGeom prst="rect">
              <a:avLst/>
            </a:prstGeom>
            <a:noFill/>
          </p:spPr>
          <p:txBody>
            <a:bodyPr wrap="square" rtlCol="0">
              <a:spAutoFit/>
            </a:bodyPr>
            <a:lstStyle/>
            <a:p>
              <a:pPr algn="ctr"/>
              <a:r>
                <a:rPr lang="en-GB" sz="1600" b="1" dirty="0"/>
                <a:t>AD250</a:t>
              </a:r>
            </a:p>
          </p:txBody>
        </p:sp>
        <p:sp>
          <p:nvSpPr>
            <p:cNvPr id="34" name="TextBox 33">
              <a:extLst>
                <a:ext uri="{FF2B5EF4-FFF2-40B4-BE49-F238E27FC236}">
                  <a16:creationId xmlns:a16="http://schemas.microsoft.com/office/drawing/2014/main" id="{56189E05-F04B-4CFF-B06D-698100ED222D}"/>
                </a:ext>
              </a:extLst>
            </p:cNvPr>
            <p:cNvSpPr txBox="1"/>
            <p:nvPr/>
          </p:nvSpPr>
          <p:spPr>
            <a:xfrm>
              <a:off x="7907958" y="878578"/>
              <a:ext cx="852256" cy="338554"/>
            </a:xfrm>
            <a:prstGeom prst="rect">
              <a:avLst/>
            </a:prstGeom>
            <a:noFill/>
          </p:spPr>
          <p:txBody>
            <a:bodyPr wrap="square" rtlCol="0">
              <a:spAutoFit/>
            </a:bodyPr>
            <a:lstStyle/>
            <a:p>
              <a:pPr algn="ctr"/>
              <a:r>
                <a:rPr lang="en-GB" sz="1600" b="1" dirty="0"/>
                <a:t>AD410</a:t>
              </a:r>
            </a:p>
          </p:txBody>
        </p:sp>
        <p:sp>
          <p:nvSpPr>
            <p:cNvPr id="40" name="TextBox 39">
              <a:extLst>
                <a:ext uri="{FF2B5EF4-FFF2-40B4-BE49-F238E27FC236}">
                  <a16:creationId xmlns:a16="http://schemas.microsoft.com/office/drawing/2014/main" id="{CAC2DF53-9380-4D25-8D7A-AFE374F5230E}"/>
                </a:ext>
              </a:extLst>
            </p:cNvPr>
            <p:cNvSpPr txBox="1"/>
            <p:nvPr/>
          </p:nvSpPr>
          <p:spPr>
            <a:xfrm>
              <a:off x="2142431" y="1567325"/>
              <a:ext cx="852256" cy="553998"/>
            </a:xfrm>
            <a:prstGeom prst="rect">
              <a:avLst/>
            </a:prstGeom>
            <a:noFill/>
          </p:spPr>
          <p:txBody>
            <a:bodyPr wrap="square" rtlCol="0">
              <a:spAutoFit/>
            </a:bodyPr>
            <a:lstStyle/>
            <a:p>
              <a:pPr algn="ctr"/>
              <a:r>
                <a:rPr lang="en-GB" sz="1000" b="1" dirty="0"/>
                <a:t>Creation of the Roman Republic</a:t>
              </a:r>
            </a:p>
          </p:txBody>
        </p:sp>
        <p:sp>
          <p:nvSpPr>
            <p:cNvPr id="43" name="TextBox 42">
              <a:extLst>
                <a:ext uri="{FF2B5EF4-FFF2-40B4-BE49-F238E27FC236}">
                  <a16:creationId xmlns:a16="http://schemas.microsoft.com/office/drawing/2014/main" id="{49836016-32D1-44F3-A472-C30843A6E926}"/>
                </a:ext>
              </a:extLst>
            </p:cNvPr>
            <p:cNvSpPr txBox="1"/>
            <p:nvPr/>
          </p:nvSpPr>
          <p:spPr>
            <a:xfrm>
              <a:off x="2835684" y="1580641"/>
              <a:ext cx="852256" cy="1323439"/>
            </a:xfrm>
            <a:prstGeom prst="rect">
              <a:avLst/>
            </a:prstGeom>
            <a:noFill/>
          </p:spPr>
          <p:txBody>
            <a:bodyPr wrap="square" rtlCol="0">
              <a:spAutoFit/>
            </a:bodyPr>
            <a:lstStyle/>
            <a:p>
              <a:pPr algn="ctr"/>
              <a:r>
                <a:rPr lang="en-GB" sz="1000" b="1" dirty="0"/>
                <a:t>Julius Caesar leads the first military expedition to Britain – this was unsuccessful</a:t>
              </a:r>
            </a:p>
          </p:txBody>
        </p:sp>
        <p:sp>
          <p:nvSpPr>
            <p:cNvPr id="48" name="TextBox 47">
              <a:extLst>
                <a:ext uri="{FF2B5EF4-FFF2-40B4-BE49-F238E27FC236}">
                  <a16:creationId xmlns:a16="http://schemas.microsoft.com/office/drawing/2014/main" id="{E0275C2B-AB39-4E65-9BAE-2D3A30A6B6BB}"/>
                </a:ext>
              </a:extLst>
            </p:cNvPr>
            <p:cNvSpPr txBox="1"/>
            <p:nvPr/>
          </p:nvSpPr>
          <p:spPr>
            <a:xfrm>
              <a:off x="3554970" y="1596361"/>
              <a:ext cx="852256" cy="861774"/>
            </a:xfrm>
            <a:prstGeom prst="rect">
              <a:avLst/>
            </a:prstGeom>
            <a:noFill/>
          </p:spPr>
          <p:txBody>
            <a:bodyPr wrap="square" rtlCol="0">
              <a:spAutoFit/>
            </a:bodyPr>
            <a:lstStyle/>
            <a:p>
              <a:pPr algn="ctr"/>
              <a:r>
                <a:rPr lang="en-GB" sz="1000" b="1" dirty="0"/>
                <a:t>Second expedition to Britain was unsuccessful</a:t>
              </a:r>
            </a:p>
          </p:txBody>
        </p:sp>
        <p:sp>
          <p:nvSpPr>
            <p:cNvPr id="51" name="TextBox 50">
              <a:extLst>
                <a:ext uri="{FF2B5EF4-FFF2-40B4-BE49-F238E27FC236}">
                  <a16:creationId xmlns:a16="http://schemas.microsoft.com/office/drawing/2014/main" id="{2CF5563E-9829-43F3-A5D7-4625065D9629}"/>
                </a:ext>
              </a:extLst>
            </p:cNvPr>
            <p:cNvSpPr txBox="1"/>
            <p:nvPr/>
          </p:nvSpPr>
          <p:spPr>
            <a:xfrm>
              <a:off x="4324733" y="1604020"/>
              <a:ext cx="852256" cy="1015663"/>
            </a:xfrm>
            <a:prstGeom prst="rect">
              <a:avLst/>
            </a:prstGeom>
            <a:noFill/>
          </p:spPr>
          <p:txBody>
            <a:bodyPr wrap="square" rtlCol="0">
              <a:spAutoFit/>
            </a:bodyPr>
            <a:lstStyle/>
            <a:p>
              <a:pPr algn="ctr"/>
              <a:r>
                <a:rPr lang="en-GB" sz="1000" b="1" dirty="0"/>
                <a:t>Invasion and conquest of Britain by Emperor Claudius</a:t>
              </a:r>
            </a:p>
          </p:txBody>
        </p:sp>
        <p:sp>
          <p:nvSpPr>
            <p:cNvPr id="54" name="TextBox 53">
              <a:extLst>
                <a:ext uri="{FF2B5EF4-FFF2-40B4-BE49-F238E27FC236}">
                  <a16:creationId xmlns:a16="http://schemas.microsoft.com/office/drawing/2014/main" id="{657A114C-FEBD-4F0B-99F3-496ACCC9C8DC}"/>
                </a:ext>
              </a:extLst>
            </p:cNvPr>
            <p:cNvSpPr txBox="1"/>
            <p:nvPr/>
          </p:nvSpPr>
          <p:spPr>
            <a:xfrm>
              <a:off x="4998890" y="1585079"/>
              <a:ext cx="852256" cy="861774"/>
            </a:xfrm>
            <a:prstGeom prst="rect">
              <a:avLst/>
            </a:prstGeom>
            <a:noFill/>
          </p:spPr>
          <p:txBody>
            <a:bodyPr wrap="square" rtlCol="0">
              <a:spAutoFit/>
            </a:bodyPr>
            <a:lstStyle/>
            <a:p>
              <a:pPr algn="ctr"/>
              <a:r>
                <a:rPr lang="en-GB" sz="1000" b="1" dirty="0"/>
                <a:t>Boudicca leads a revolt against the Romans</a:t>
              </a:r>
            </a:p>
          </p:txBody>
        </p:sp>
        <p:sp>
          <p:nvSpPr>
            <p:cNvPr id="57" name="TextBox 56">
              <a:extLst>
                <a:ext uri="{FF2B5EF4-FFF2-40B4-BE49-F238E27FC236}">
                  <a16:creationId xmlns:a16="http://schemas.microsoft.com/office/drawing/2014/main" id="{8431AE82-8CB1-489F-9C61-5403A982BA75}"/>
                </a:ext>
              </a:extLst>
            </p:cNvPr>
            <p:cNvSpPr txBox="1"/>
            <p:nvPr/>
          </p:nvSpPr>
          <p:spPr>
            <a:xfrm>
              <a:off x="5783657" y="1601895"/>
              <a:ext cx="852256" cy="861774"/>
            </a:xfrm>
            <a:prstGeom prst="rect">
              <a:avLst/>
            </a:prstGeom>
            <a:noFill/>
          </p:spPr>
          <p:txBody>
            <a:bodyPr wrap="square" rtlCol="0">
              <a:spAutoFit/>
            </a:bodyPr>
            <a:lstStyle/>
            <a:p>
              <a:pPr algn="ctr"/>
              <a:r>
                <a:rPr lang="en-GB" sz="1000" b="1" dirty="0"/>
                <a:t>Most of the 8,000 miles of roads in Britain are completed</a:t>
              </a:r>
            </a:p>
          </p:txBody>
        </p:sp>
        <p:sp>
          <p:nvSpPr>
            <p:cNvPr id="60" name="TextBox 59">
              <a:extLst>
                <a:ext uri="{FF2B5EF4-FFF2-40B4-BE49-F238E27FC236}">
                  <a16:creationId xmlns:a16="http://schemas.microsoft.com/office/drawing/2014/main" id="{E9983006-0BC8-4FCF-8F43-42473021C157}"/>
                </a:ext>
              </a:extLst>
            </p:cNvPr>
            <p:cNvSpPr txBox="1"/>
            <p:nvPr/>
          </p:nvSpPr>
          <p:spPr>
            <a:xfrm>
              <a:off x="6412818" y="1604020"/>
              <a:ext cx="852256" cy="553998"/>
            </a:xfrm>
            <a:prstGeom prst="rect">
              <a:avLst/>
            </a:prstGeom>
            <a:noFill/>
          </p:spPr>
          <p:txBody>
            <a:bodyPr wrap="square" rtlCol="0">
              <a:spAutoFit/>
            </a:bodyPr>
            <a:lstStyle/>
            <a:p>
              <a:pPr algn="ctr"/>
              <a:r>
                <a:rPr lang="en-GB" sz="1000" b="1" dirty="0"/>
                <a:t>Hadrian’s wall was built</a:t>
              </a:r>
            </a:p>
          </p:txBody>
        </p:sp>
        <p:sp>
          <p:nvSpPr>
            <p:cNvPr id="63" name="TextBox 62">
              <a:extLst>
                <a:ext uri="{FF2B5EF4-FFF2-40B4-BE49-F238E27FC236}">
                  <a16:creationId xmlns:a16="http://schemas.microsoft.com/office/drawing/2014/main" id="{427A3EB3-3467-4F31-9282-E74C5CA64B17}"/>
                </a:ext>
              </a:extLst>
            </p:cNvPr>
            <p:cNvSpPr txBox="1"/>
            <p:nvPr/>
          </p:nvSpPr>
          <p:spPr>
            <a:xfrm>
              <a:off x="7188277" y="1604020"/>
              <a:ext cx="852256" cy="1631216"/>
            </a:xfrm>
            <a:prstGeom prst="rect">
              <a:avLst/>
            </a:prstGeom>
            <a:noFill/>
          </p:spPr>
          <p:txBody>
            <a:bodyPr wrap="square" rtlCol="0">
              <a:spAutoFit/>
            </a:bodyPr>
            <a:lstStyle/>
            <a:p>
              <a:pPr algn="ctr"/>
              <a:r>
                <a:rPr lang="en-GB" sz="1000" b="1" dirty="0"/>
                <a:t>The Picts from Scotland as well as the Angels, Saxons and Jutes start to attack Roman Lands.</a:t>
              </a:r>
            </a:p>
          </p:txBody>
        </p:sp>
        <p:sp>
          <p:nvSpPr>
            <p:cNvPr id="66" name="TextBox 65">
              <a:extLst>
                <a:ext uri="{FF2B5EF4-FFF2-40B4-BE49-F238E27FC236}">
                  <a16:creationId xmlns:a16="http://schemas.microsoft.com/office/drawing/2014/main" id="{428A08FB-AC64-452D-9F22-ECE2B78B2926}"/>
                </a:ext>
              </a:extLst>
            </p:cNvPr>
            <p:cNvSpPr txBox="1"/>
            <p:nvPr/>
          </p:nvSpPr>
          <p:spPr>
            <a:xfrm>
              <a:off x="7907958" y="1606639"/>
              <a:ext cx="852256" cy="861774"/>
            </a:xfrm>
            <a:prstGeom prst="rect">
              <a:avLst/>
            </a:prstGeom>
            <a:noFill/>
          </p:spPr>
          <p:txBody>
            <a:bodyPr wrap="square" rtlCol="0">
              <a:spAutoFit/>
            </a:bodyPr>
            <a:lstStyle/>
            <a:p>
              <a:pPr algn="ctr"/>
              <a:r>
                <a:rPr lang="en-GB" sz="1000" b="1" dirty="0"/>
                <a:t>End of Roman Britain – Romans withdraw</a:t>
              </a:r>
            </a:p>
          </p:txBody>
        </p:sp>
      </p:grpSp>
      <p:sp>
        <p:nvSpPr>
          <p:cNvPr id="75" name="Oval 74">
            <a:extLst>
              <a:ext uri="{FF2B5EF4-FFF2-40B4-BE49-F238E27FC236}">
                <a16:creationId xmlns:a16="http://schemas.microsoft.com/office/drawing/2014/main" id="{A43856E9-59A8-44AE-83E4-7B515B0427DE}"/>
              </a:ext>
            </a:extLst>
          </p:cNvPr>
          <p:cNvSpPr/>
          <p:nvPr/>
        </p:nvSpPr>
        <p:spPr>
          <a:xfrm>
            <a:off x="4668524" y="4026251"/>
            <a:ext cx="1964631" cy="1232988"/>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lang="en-GB" sz="1600" b="1" dirty="0"/>
          </a:p>
          <a:p>
            <a:pPr algn="ctr"/>
            <a:r>
              <a:rPr lang="en-GB" sz="1600" b="1" dirty="0"/>
              <a:t>Y4 The Romans and Celts Knowledge Schema</a:t>
            </a:r>
          </a:p>
          <a:p>
            <a:pPr algn="ctr"/>
            <a:endParaRPr lang="en-GB" b="1" dirty="0"/>
          </a:p>
        </p:txBody>
      </p:sp>
      <p:cxnSp>
        <p:nvCxnSpPr>
          <p:cNvPr id="80" name="Straight Connector 79">
            <a:extLst>
              <a:ext uri="{FF2B5EF4-FFF2-40B4-BE49-F238E27FC236}">
                <a16:creationId xmlns:a16="http://schemas.microsoft.com/office/drawing/2014/main" id="{D20DB49C-7030-405E-8706-B73F83D8C440}"/>
              </a:ext>
            </a:extLst>
          </p:cNvPr>
          <p:cNvCxnSpPr>
            <a:cxnSpLocks/>
          </p:cNvCxnSpPr>
          <p:nvPr/>
        </p:nvCxnSpPr>
        <p:spPr>
          <a:xfrm flipV="1">
            <a:off x="3079945" y="4630572"/>
            <a:ext cx="1599491" cy="1"/>
          </a:xfrm>
          <a:prstGeom prst="line">
            <a:avLst/>
          </a:prstGeom>
          <a:ln w="57150"/>
        </p:spPr>
        <p:style>
          <a:lnRef idx="1">
            <a:schemeClr val="dk1"/>
          </a:lnRef>
          <a:fillRef idx="0">
            <a:schemeClr val="dk1"/>
          </a:fillRef>
          <a:effectRef idx="0">
            <a:schemeClr val="dk1"/>
          </a:effectRef>
          <a:fontRef idx="minor">
            <a:schemeClr val="tx1"/>
          </a:fontRef>
        </p:style>
      </p:cxnSp>
      <p:sp>
        <p:nvSpPr>
          <p:cNvPr id="81" name="TextBox 80">
            <a:extLst>
              <a:ext uri="{FF2B5EF4-FFF2-40B4-BE49-F238E27FC236}">
                <a16:creationId xmlns:a16="http://schemas.microsoft.com/office/drawing/2014/main" id="{BA934FE6-8FAF-442F-B399-B49ECADF9046}"/>
              </a:ext>
            </a:extLst>
          </p:cNvPr>
          <p:cNvSpPr txBox="1"/>
          <p:nvPr/>
        </p:nvSpPr>
        <p:spPr>
          <a:xfrm>
            <a:off x="3489381" y="4294778"/>
            <a:ext cx="1232987" cy="338554"/>
          </a:xfrm>
          <a:prstGeom prst="rect">
            <a:avLst/>
          </a:prstGeom>
          <a:noFill/>
        </p:spPr>
        <p:txBody>
          <a:bodyPr wrap="square" rtlCol="0">
            <a:spAutoFit/>
          </a:bodyPr>
          <a:lstStyle/>
          <a:p>
            <a:r>
              <a:rPr lang="en-GB" sz="1600" b="1" dirty="0"/>
              <a:t>Society</a:t>
            </a:r>
          </a:p>
        </p:txBody>
      </p:sp>
      <p:cxnSp>
        <p:nvCxnSpPr>
          <p:cNvPr id="82" name="Straight Connector 81">
            <a:extLst>
              <a:ext uri="{FF2B5EF4-FFF2-40B4-BE49-F238E27FC236}">
                <a16:creationId xmlns:a16="http://schemas.microsoft.com/office/drawing/2014/main" id="{042B9417-3F63-4BBC-AEE0-58DCAE0CCAB9}"/>
              </a:ext>
            </a:extLst>
          </p:cNvPr>
          <p:cNvCxnSpPr>
            <a:cxnSpLocks/>
            <a:stCxn id="123" idx="0"/>
            <a:endCxn id="75" idx="0"/>
          </p:cNvCxnSpPr>
          <p:nvPr/>
        </p:nvCxnSpPr>
        <p:spPr>
          <a:xfrm flipH="1">
            <a:off x="5650840" y="3201303"/>
            <a:ext cx="6307" cy="824948"/>
          </a:xfrm>
          <a:prstGeom prst="line">
            <a:avLst/>
          </a:prstGeom>
          <a:ln w="57150"/>
        </p:spPr>
        <p:style>
          <a:lnRef idx="1">
            <a:schemeClr val="dk1"/>
          </a:lnRef>
          <a:fillRef idx="0">
            <a:schemeClr val="dk1"/>
          </a:fillRef>
          <a:effectRef idx="0">
            <a:schemeClr val="dk1"/>
          </a:effectRef>
          <a:fontRef idx="minor">
            <a:schemeClr val="tx1"/>
          </a:fontRef>
        </p:style>
      </p:cxnSp>
      <p:sp>
        <p:nvSpPr>
          <p:cNvPr id="87" name="TextBox 86">
            <a:extLst>
              <a:ext uri="{FF2B5EF4-FFF2-40B4-BE49-F238E27FC236}">
                <a16:creationId xmlns:a16="http://schemas.microsoft.com/office/drawing/2014/main" id="{6F480C24-45AF-43EE-94A4-B8E828373272}"/>
              </a:ext>
            </a:extLst>
          </p:cNvPr>
          <p:cNvSpPr txBox="1"/>
          <p:nvPr/>
        </p:nvSpPr>
        <p:spPr>
          <a:xfrm rot="16200000">
            <a:off x="4873152" y="3218253"/>
            <a:ext cx="1232987" cy="338554"/>
          </a:xfrm>
          <a:prstGeom prst="rect">
            <a:avLst/>
          </a:prstGeom>
          <a:noFill/>
        </p:spPr>
        <p:txBody>
          <a:bodyPr wrap="square" rtlCol="0">
            <a:spAutoFit/>
          </a:bodyPr>
          <a:lstStyle/>
          <a:p>
            <a:r>
              <a:rPr lang="en-GB" sz="1600" b="1" dirty="0"/>
              <a:t>Settlement</a:t>
            </a:r>
          </a:p>
        </p:txBody>
      </p:sp>
      <p:cxnSp>
        <p:nvCxnSpPr>
          <p:cNvPr id="89" name="Straight Connector 88">
            <a:extLst>
              <a:ext uri="{FF2B5EF4-FFF2-40B4-BE49-F238E27FC236}">
                <a16:creationId xmlns:a16="http://schemas.microsoft.com/office/drawing/2014/main" id="{3909574B-26D4-4157-847C-61FA99D082CA}"/>
              </a:ext>
            </a:extLst>
          </p:cNvPr>
          <p:cNvCxnSpPr>
            <a:cxnSpLocks/>
            <a:endCxn id="75" idx="4"/>
          </p:cNvCxnSpPr>
          <p:nvPr/>
        </p:nvCxnSpPr>
        <p:spPr>
          <a:xfrm flipV="1">
            <a:off x="5634376" y="5259239"/>
            <a:ext cx="16464" cy="1194216"/>
          </a:xfrm>
          <a:prstGeom prst="line">
            <a:avLst/>
          </a:prstGeom>
          <a:ln w="57150"/>
        </p:spPr>
        <p:style>
          <a:lnRef idx="1">
            <a:schemeClr val="dk1"/>
          </a:lnRef>
          <a:fillRef idx="0">
            <a:schemeClr val="dk1"/>
          </a:fillRef>
          <a:effectRef idx="0">
            <a:schemeClr val="dk1"/>
          </a:effectRef>
          <a:fontRef idx="minor">
            <a:schemeClr val="tx1"/>
          </a:fontRef>
        </p:style>
      </p:cxnSp>
      <p:sp>
        <p:nvSpPr>
          <p:cNvPr id="92" name="TextBox 91">
            <a:extLst>
              <a:ext uri="{FF2B5EF4-FFF2-40B4-BE49-F238E27FC236}">
                <a16:creationId xmlns:a16="http://schemas.microsoft.com/office/drawing/2014/main" id="{B89D1BE5-B703-448D-8517-461E6EA3AD31}"/>
              </a:ext>
            </a:extLst>
          </p:cNvPr>
          <p:cNvSpPr txBox="1"/>
          <p:nvPr/>
        </p:nvSpPr>
        <p:spPr>
          <a:xfrm rot="16200000">
            <a:off x="4723734" y="5502340"/>
            <a:ext cx="1232987" cy="584775"/>
          </a:xfrm>
          <a:prstGeom prst="rect">
            <a:avLst/>
          </a:prstGeom>
          <a:noFill/>
        </p:spPr>
        <p:txBody>
          <a:bodyPr wrap="square" rtlCol="0">
            <a:spAutoFit/>
          </a:bodyPr>
          <a:lstStyle/>
          <a:p>
            <a:pPr algn="ctr"/>
            <a:r>
              <a:rPr lang="en-GB" sz="1600" b="1" dirty="0"/>
              <a:t>Our Local Area</a:t>
            </a:r>
          </a:p>
        </p:txBody>
      </p:sp>
      <p:sp>
        <p:nvSpPr>
          <p:cNvPr id="99" name="TextBox 98">
            <a:extLst>
              <a:ext uri="{FF2B5EF4-FFF2-40B4-BE49-F238E27FC236}">
                <a16:creationId xmlns:a16="http://schemas.microsoft.com/office/drawing/2014/main" id="{1ECD136A-47FE-41AF-A1D1-89E53E076EA4}"/>
              </a:ext>
            </a:extLst>
          </p:cNvPr>
          <p:cNvSpPr txBox="1"/>
          <p:nvPr/>
        </p:nvSpPr>
        <p:spPr>
          <a:xfrm rot="18974522">
            <a:off x="7812634" y="3823475"/>
            <a:ext cx="1643514" cy="338554"/>
          </a:xfrm>
          <a:prstGeom prst="rect">
            <a:avLst/>
          </a:prstGeom>
          <a:noFill/>
        </p:spPr>
        <p:txBody>
          <a:bodyPr wrap="square" rtlCol="0">
            <a:spAutoFit/>
          </a:bodyPr>
          <a:lstStyle/>
          <a:p>
            <a:r>
              <a:rPr lang="en-GB" sz="1600" dirty="0"/>
              <a:t>Celt technology</a:t>
            </a:r>
          </a:p>
        </p:txBody>
      </p:sp>
      <p:cxnSp>
        <p:nvCxnSpPr>
          <p:cNvPr id="3" name="Straight Connector 2">
            <a:extLst>
              <a:ext uri="{FF2B5EF4-FFF2-40B4-BE49-F238E27FC236}">
                <a16:creationId xmlns:a16="http://schemas.microsoft.com/office/drawing/2014/main" id="{2282AD01-E22F-45CF-B6E2-5DF7C669AA6F}"/>
              </a:ext>
            </a:extLst>
          </p:cNvPr>
          <p:cNvCxnSpPr>
            <a:cxnSpLocks/>
          </p:cNvCxnSpPr>
          <p:nvPr/>
        </p:nvCxnSpPr>
        <p:spPr>
          <a:xfrm flipV="1">
            <a:off x="5631583" y="6411221"/>
            <a:ext cx="3474587" cy="1544"/>
          </a:xfrm>
          <a:prstGeom prst="line">
            <a:avLst/>
          </a:prstGeom>
          <a:ln w="57150"/>
        </p:spPr>
        <p:style>
          <a:lnRef idx="1">
            <a:schemeClr val="dk1"/>
          </a:lnRef>
          <a:fillRef idx="0">
            <a:schemeClr val="dk1"/>
          </a:fillRef>
          <a:effectRef idx="0">
            <a:schemeClr val="dk1"/>
          </a:effectRef>
          <a:fontRef idx="minor">
            <a:schemeClr val="tx1"/>
          </a:fontRef>
        </p:style>
      </p:cxnSp>
      <p:sp>
        <p:nvSpPr>
          <p:cNvPr id="71" name="TextBox 70">
            <a:extLst>
              <a:ext uri="{FF2B5EF4-FFF2-40B4-BE49-F238E27FC236}">
                <a16:creationId xmlns:a16="http://schemas.microsoft.com/office/drawing/2014/main" id="{84ABBB97-2C2B-43D8-8E73-9CD569876A0F}"/>
              </a:ext>
            </a:extLst>
          </p:cNvPr>
          <p:cNvSpPr txBox="1"/>
          <p:nvPr/>
        </p:nvSpPr>
        <p:spPr>
          <a:xfrm>
            <a:off x="6062669" y="5826263"/>
            <a:ext cx="2546071" cy="584775"/>
          </a:xfrm>
          <a:prstGeom prst="rect">
            <a:avLst/>
          </a:prstGeom>
          <a:noFill/>
        </p:spPr>
        <p:txBody>
          <a:bodyPr wrap="square" rtlCol="0">
            <a:spAutoFit/>
          </a:bodyPr>
          <a:lstStyle/>
          <a:p>
            <a:r>
              <a:rPr lang="en-GB" sz="1600" dirty="0"/>
              <a:t>Did the Romans come to the South West?</a:t>
            </a:r>
          </a:p>
        </p:txBody>
      </p:sp>
      <p:cxnSp>
        <p:nvCxnSpPr>
          <p:cNvPr id="9" name="Straight Connector 8">
            <a:extLst>
              <a:ext uri="{FF2B5EF4-FFF2-40B4-BE49-F238E27FC236}">
                <a16:creationId xmlns:a16="http://schemas.microsoft.com/office/drawing/2014/main" id="{09077F5A-60C0-4030-AAD3-A58152766095}"/>
              </a:ext>
            </a:extLst>
          </p:cNvPr>
          <p:cNvCxnSpPr/>
          <p:nvPr/>
        </p:nvCxnSpPr>
        <p:spPr>
          <a:xfrm flipV="1">
            <a:off x="9092922" y="5616824"/>
            <a:ext cx="903483" cy="805364"/>
          </a:xfrm>
          <a:prstGeom prst="line">
            <a:avLst/>
          </a:prstGeom>
          <a:ln w="57150"/>
        </p:spPr>
        <p:style>
          <a:lnRef idx="1">
            <a:schemeClr val="dk1"/>
          </a:lnRef>
          <a:fillRef idx="0">
            <a:schemeClr val="dk1"/>
          </a:fillRef>
          <a:effectRef idx="0">
            <a:schemeClr val="dk1"/>
          </a:effectRef>
          <a:fontRef idx="minor">
            <a:schemeClr val="tx1"/>
          </a:fontRef>
        </p:style>
      </p:cxnSp>
      <p:sp>
        <p:nvSpPr>
          <p:cNvPr id="76" name="TextBox 75">
            <a:extLst>
              <a:ext uri="{FF2B5EF4-FFF2-40B4-BE49-F238E27FC236}">
                <a16:creationId xmlns:a16="http://schemas.microsoft.com/office/drawing/2014/main" id="{B2E2B73A-F81F-4BF8-922A-E201C0C55960}"/>
              </a:ext>
            </a:extLst>
          </p:cNvPr>
          <p:cNvSpPr txBox="1"/>
          <p:nvPr/>
        </p:nvSpPr>
        <p:spPr>
          <a:xfrm rot="19022183">
            <a:off x="8977765" y="5540645"/>
            <a:ext cx="1288168" cy="338554"/>
          </a:xfrm>
          <a:prstGeom prst="rect">
            <a:avLst/>
          </a:prstGeom>
          <a:noFill/>
        </p:spPr>
        <p:txBody>
          <a:bodyPr wrap="square" rtlCol="0">
            <a:spAutoFit/>
          </a:bodyPr>
          <a:lstStyle/>
          <a:p>
            <a:r>
              <a:rPr lang="en-GB" sz="1600" dirty="0"/>
              <a:t>Life in Exeter</a:t>
            </a:r>
          </a:p>
        </p:txBody>
      </p:sp>
      <p:sp>
        <p:nvSpPr>
          <p:cNvPr id="78" name="Oval 77">
            <a:extLst>
              <a:ext uri="{FF2B5EF4-FFF2-40B4-BE49-F238E27FC236}">
                <a16:creationId xmlns:a16="http://schemas.microsoft.com/office/drawing/2014/main" id="{C6D62338-5AFF-458A-B9FC-C34719F01272}"/>
              </a:ext>
            </a:extLst>
          </p:cNvPr>
          <p:cNvSpPr/>
          <p:nvPr/>
        </p:nvSpPr>
        <p:spPr>
          <a:xfrm>
            <a:off x="9060114" y="6337550"/>
            <a:ext cx="139296" cy="169276"/>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nvGrpSpPr>
          <p:cNvPr id="36" name="Group 35">
            <a:extLst>
              <a:ext uri="{FF2B5EF4-FFF2-40B4-BE49-F238E27FC236}">
                <a16:creationId xmlns:a16="http://schemas.microsoft.com/office/drawing/2014/main" id="{D3C6D636-C2B1-4D39-8B4F-FB06C0337BD7}"/>
              </a:ext>
            </a:extLst>
          </p:cNvPr>
          <p:cNvGrpSpPr/>
          <p:nvPr/>
        </p:nvGrpSpPr>
        <p:grpSpPr>
          <a:xfrm>
            <a:off x="6647296" y="3934967"/>
            <a:ext cx="3370726" cy="1986450"/>
            <a:chOff x="6569130" y="3677323"/>
            <a:chExt cx="3370726" cy="1986450"/>
          </a:xfrm>
        </p:grpSpPr>
        <p:cxnSp>
          <p:nvCxnSpPr>
            <p:cNvPr id="77" name="Straight Connector 76">
              <a:extLst>
                <a:ext uri="{FF2B5EF4-FFF2-40B4-BE49-F238E27FC236}">
                  <a16:creationId xmlns:a16="http://schemas.microsoft.com/office/drawing/2014/main" id="{99B983EF-2367-4B1C-9E2F-098FB344B661}"/>
                </a:ext>
              </a:extLst>
            </p:cNvPr>
            <p:cNvCxnSpPr>
              <a:cxnSpLocks/>
            </p:cNvCxnSpPr>
            <p:nvPr/>
          </p:nvCxnSpPr>
          <p:spPr>
            <a:xfrm flipV="1">
              <a:off x="6569130" y="4431586"/>
              <a:ext cx="1599491" cy="1"/>
            </a:xfrm>
            <a:prstGeom prst="line">
              <a:avLst/>
            </a:prstGeom>
            <a:ln w="57150"/>
          </p:spPr>
          <p:style>
            <a:lnRef idx="1">
              <a:schemeClr val="dk1"/>
            </a:lnRef>
            <a:fillRef idx="0">
              <a:schemeClr val="dk1"/>
            </a:fillRef>
            <a:effectRef idx="0">
              <a:schemeClr val="dk1"/>
            </a:effectRef>
            <a:fontRef idx="minor">
              <a:schemeClr val="tx1"/>
            </a:fontRef>
          </p:style>
        </p:cxnSp>
        <p:sp>
          <p:nvSpPr>
            <p:cNvPr id="79" name="TextBox 78">
              <a:extLst>
                <a:ext uri="{FF2B5EF4-FFF2-40B4-BE49-F238E27FC236}">
                  <a16:creationId xmlns:a16="http://schemas.microsoft.com/office/drawing/2014/main" id="{EC29E4CC-52BC-4370-823D-0E41E533A8B4}"/>
                </a:ext>
              </a:extLst>
            </p:cNvPr>
            <p:cNvSpPr txBox="1"/>
            <p:nvPr/>
          </p:nvSpPr>
          <p:spPr>
            <a:xfrm>
              <a:off x="6717556" y="3788153"/>
              <a:ext cx="1232987" cy="584775"/>
            </a:xfrm>
            <a:prstGeom prst="rect">
              <a:avLst/>
            </a:prstGeom>
            <a:noFill/>
          </p:spPr>
          <p:txBody>
            <a:bodyPr wrap="square" rtlCol="0">
              <a:spAutoFit/>
            </a:bodyPr>
            <a:lstStyle/>
            <a:p>
              <a:r>
                <a:rPr lang="en-GB" sz="1600" b="1" dirty="0"/>
                <a:t>Science and Technology</a:t>
              </a:r>
            </a:p>
          </p:txBody>
        </p:sp>
        <p:cxnSp>
          <p:nvCxnSpPr>
            <p:cNvPr id="96" name="Straight Connector 95">
              <a:extLst>
                <a:ext uri="{FF2B5EF4-FFF2-40B4-BE49-F238E27FC236}">
                  <a16:creationId xmlns:a16="http://schemas.microsoft.com/office/drawing/2014/main" id="{1B40A086-F86A-4479-8E8C-8B5C7AADBBA6}"/>
                </a:ext>
              </a:extLst>
            </p:cNvPr>
            <p:cNvCxnSpPr>
              <a:cxnSpLocks/>
            </p:cNvCxnSpPr>
            <p:nvPr/>
          </p:nvCxnSpPr>
          <p:spPr>
            <a:xfrm flipV="1">
              <a:off x="8143289" y="3746380"/>
              <a:ext cx="774570" cy="658297"/>
            </a:xfrm>
            <a:prstGeom prst="line">
              <a:avLst/>
            </a:prstGeom>
            <a:ln w="57150"/>
          </p:spPr>
          <p:style>
            <a:lnRef idx="1">
              <a:schemeClr val="dk1"/>
            </a:lnRef>
            <a:fillRef idx="0">
              <a:schemeClr val="dk1"/>
            </a:fillRef>
            <a:effectRef idx="0">
              <a:schemeClr val="dk1"/>
            </a:effectRef>
            <a:fontRef idx="minor">
              <a:schemeClr val="tx1"/>
            </a:fontRef>
          </p:style>
        </p:cxnSp>
        <p:cxnSp>
          <p:nvCxnSpPr>
            <p:cNvPr id="100" name="Straight Connector 99">
              <a:extLst>
                <a:ext uri="{FF2B5EF4-FFF2-40B4-BE49-F238E27FC236}">
                  <a16:creationId xmlns:a16="http://schemas.microsoft.com/office/drawing/2014/main" id="{EF4BE04D-5408-4648-B880-A8181AB177F8}"/>
                </a:ext>
              </a:extLst>
            </p:cNvPr>
            <p:cNvCxnSpPr>
              <a:cxnSpLocks/>
            </p:cNvCxnSpPr>
            <p:nvPr/>
          </p:nvCxnSpPr>
          <p:spPr>
            <a:xfrm>
              <a:off x="8130070" y="4455896"/>
              <a:ext cx="1031685" cy="311413"/>
            </a:xfrm>
            <a:prstGeom prst="line">
              <a:avLst/>
            </a:prstGeom>
            <a:ln w="57150"/>
          </p:spPr>
          <p:style>
            <a:lnRef idx="1">
              <a:schemeClr val="dk1"/>
            </a:lnRef>
            <a:fillRef idx="0">
              <a:schemeClr val="dk1"/>
            </a:fillRef>
            <a:effectRef idx="0">
              <a:schemeClr val="dk1"/>
            </a:effectRef>
            <a:fontRef idx="minor">
              <a:schemeClr val="tx1"/>
            </a:fontRef>
          </p:style>
        </p:cxnSp>
        <p:sp>
          <p:nvSpPr>
            <p:cNvPr id="95" name="Oval 94">
              <a:extLst>
                <a:ext uri="{FF2B5EF4-FFF2-40B4-BE49-F238E27FC236}">
                  <a16:creationId xmlns:a16="http://schemas.microsoft.com/office/drawing/2014/main" id="{9749835D-14B7-4615-A3B2-D55B83968138}"/>
                </a:ext>
              </a:extLst>
            </p:cNvPr>
            <p:cNvSpPr/>
            <p:nvPr/>
          </p:nvSpPr>
          <p:spPr>
            <a:xfrm>
              <a:off x="8060422" y="4332952"/>
              <a:ext cx="139296" cy="169276"/>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3" name="TextBox 102">
              <a:extLst>
                <a:ext uri="{FF2B5EF4-FFF2-40B4-BE49-F238E27FC236}">
                  <a16:creationId xmlns:a16="http://schemas.microsoft.com/office/drawing/2014/main" id="{26482720-F5CC-410D-8C79-DA573AE81457}"/>
                </a:ext>
              </a:extLst>
            </p:cNvPr>
            <p:cNvSpPr txBox="1"/>
            <p:nvPr/>
          </p:nvSpPr>
          <p:spPr>
            <a:xfrm rot="949868">
              <a:off x="8369063" y="4395200"/>
              <a:ext cx="1570793" cy="338554"/>
            </a:xfrm>
            <a:prstGeom prst="rect">
              <a:avLst/>
            </a:prstGeom>
            <a:noFill/>
          </p:spPr>
          <p:txBody>
            <a:bodyPr wrap="square" rtlCol="0">
              <a:spAutoFit/>
            </a:bodyPr>
            <a:lstStyle/>
            <a:p>
              <a:r>
                <a:rPr lang="en-GB" sz="1600" dirty="0"/>
                <a:t>Roads/Concrete</a:t>
              </a:r>
            </a:p>
          </p:txBody>
        </p:sp>
        <p:cxnSp>
          <p:nvCxnSpPr>
            <p:cNvPr id="104" name="Straight Connector 103">
              <a:extLst>
                <a:ext uri="{FF2B5EF4-FFF2-40B4-BE49-F238E27FC236}">
                  <a16:creationId xmlns:a16="http://schemas.microsoft.com/office/drawing/2014/main" id="{B7FF5549-43CB-4CBF-B9BD-97C9CB119D32}"/>
                </a:ext>
              </a:extLst>
            </p:cNvPr>
            <p:cNvCxnSpPr>
              <a:cxnSpLocks/>
            </p:cNvCxnSpPr>
            <p:nvPr/>
          </p:nvCxnSpPr>
          <p:spPr>
            <a:xfrm>
              <a:off x="8122259" y="4476453"/>
              <a:ext cx="302343" cy="894764"/>
            </a:xfrm>
            <a:prstGeom prst="line">
              <a:avLst/>
            </a:prstGeom>
            <a:ln w="57150"/>
          </p:spPr>
          <p:style>
            <a:lnRef idx="1">
              <a:schemeClr val="dk1"/>
            </a:lnRef>
            <a:fillRef idx="0">
              <a:schemeClr val="dk1"/>
            </a:fillRef>
            <a:effectRef idx="0">
              <a:schemeClr val="dk1"/>
            </a:effectRef>
            <a:fontRef idx="minor">
              <a:schemeClr val="tx1"/>
            </a:fontRef>
          </p:style>
        </p:cxnSp>
        <p:sp>
          <p:nvSpPr>
            <p:cNvPr id="109" name="TextBox 108">
              <a:extLst>
                <a:ext uri="{FF2B5EF4-FFF2-40B4-BE49-F238E27FC236}">
                  <a16:creationId xmlns:a16="http://schemas.microsoft.com/office/drawing/2014/main" id="{8C9D42EE-67CC-4FEC-8C25-32D82495FA2C}"/>
                </a:ext>
              </a:extLst>
            </p:cNvPr>
            <p:cNvSpPr txBox="1"/>
            <p:nvPr/>
          </p:nvSpPr>
          <p:spPr>
            <a:xfrm rot="4168102">
              <a:off x="8104512" y="4962981"/>
              <a:ext cx="1063030" cy="338554"/>
            </a:xfrm>
            <a:prstGeom prst="rect">
              <a:avLst/>
            </a:prstGeom>
            <a:noFill/>
          </p:spPr>
          <p:txBody>
            <a:bodyPr wrap="square" rtlCol="0">
              <a:spAutoFit/>
            </a:bodyPr>
            <a:lstStyle/>
            <a:p>
              <a:r>
                <a:rPr lang="en-GB" sz="1600" dirty="0"/>
                <a:t>Sundial</a:t>
              </a:r>
            </a:p>
          </p:txBody>
        </p:sp>
        <p:sp>
          <p:nvSpPr>
            <p:cNvPr id="83" name="Oval 82">
              <a:extLst>
                <a:ext uri="{FF2B5EF4-FFF2-40B4-BE49-F238E27FC236}">
                  <a16:creationId xmlns:a16="http://schemas.microsoft.com/office/drawing/2014/main" id="{0DD10DA3-8094-4978-BACF-A7B877E766CA}"/>
                </a:ext>
              </a:extLst>
            </p:cNvPr>
            <p:cNvSpPr/>
            <p:nvPr/>
          </p:nvSpPr>
          <p:spPr>
            <a:xfrm>
              <a:off x="8864428" y="3677323"/>
              <a:ext cx="139296" cy="169276"/>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4" name="Oval 83">
              <a:extLst>
                <a:ext uri="{FF2B5EF4-FFF2-40B4-BE49-F238E27FC236}">
                  <a16:creationId xmlns:a16="http://schemas.microsoft.com/office/drawing/2014/main" id="{EABE2E9F-B752-4FAD-80D2-577B75494784}"/>
                </a:ext>
              </a:extLst>
            </p:cNvPr>
            <p:cNvSpPr/>
            <p:nvPr/>
          </p:nvSpPr>
          <p:spPr>
            <a:xfrm>
              <a:off x="9060114" y="4686353"/>
              <a:ext cx="139296" cy="169276"/>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5" name="Oval 84">
              <a:extLst>
                <a:ext uri="{FF2B5EF4-FFF2-40B4-BE49-F238E27FC236}">
                  <a16:creationId xmlns:a16="http://schemas.microsoft.com/office/drawing/2014/main" id="{04F69A06-3995-4DA6-9088-41459B524086}"/>
                </a:ext>
              </a:extLst>
            </p:cNvPr>
            <p:cNvSpPr/>
            <p:nvPr/>
          </p:nvSpPr>
          <p:spPr>
            <a:xfrm>
              <a:off x="8378580" y="5319967"/>
              <a:ext cx="139296" cy="169276"/>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sp>
        <p:nvSpPr>
          <p:cNvPr id="86" name="Oval 85">
            <a:extLst>
              <a:ext uri="{FF2B5EF4-FFF2-40B4-BE49-F238E27FC236}">
                <a16:creationId xmlns:a16="http://schemas.microsoft.com/office/drawing/2014/main" id="{8895C725-CBF7-4162-B46C-19B8CF06F448}"/>
              </a:ext>
            </a:extLst>
          </p:cNvPr>
          <p:cNvSpPr/>
          <p:nvPr/>
        </p:nvSpPr>
        <p:spPr>
          <a:xfrm>
            <a:off x="9926757" y="5533495"/>
            <a:ext cx="139296" cy="169276"/>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cxnSp>
        <p:nvCxnSpPr>
          <p:cNvPr id="46" name="Straight Connector 45">
            <a:extLst>
              <a:ext uri="{FF2B5EF4-FFF2-40B4-BE49-F238E27FC236}">
                <a16:creationId xmlns:a16="http://schemas.microsoft.com/office/drawing/2014/main" id="{7FA01D3E-2268-451E-8F1B-06E8661A410C}"/>
              </a:ext>
            </a:extLst>
          </p:cNvPr>
          <p:cNvCxnSpPr>
            <a:cxnSpLocks/>
          </p:cNvCxnSpPr>
          <p:nvPr/>
        </p:nvCxnSpPr>
        <p:spPr>
          <a:xfrm flipH="1" flipV="1">
            <a:off x="2062854" y="3637045"/>
            <a:ext cx="1017092" cy="993528"/>
          </a:xfrm>
          <a:prstGeom prst="line">
            <a:avLst/>
          </a:prstGeom>
          <a:ln w="57150"/>
        </p:spPr>
        <p:style>
          <a:lnRef idx="1">
            <a:schemeClr val="dk1"/>
          </a:lnRef>
          <a:fillRef idx="0">
            <a:schemeClr val="dk1"/>
          </a:fillRef>
          <a:effectRef idx="0">
            <a:schemeClr val="dk1"/>
          </a:effectRef>
          <a:fontRef idx="minor">
            <a:schemeClr val="tx1"/>
          </a:fontRef>
        </p:style>
      </p:cxnSp>
      <p:cxnSp>
        <p:nvCxnSpPr>
          <p:cNvPr id="90" name="Straight Connector 89">
            <a:extLst>
              <a:ext uri="{FF2B5EF4-FFF2-40B4-BE49-F238E27FC236}">
                <a16:creationId xmlns:a16="http://schemas.microsoft.com/office/drawing/2014/main" id="{629DA83B-F525-4019-8EAB-278AB31CBE70}"/>
              </a:ext>
            </a:extLst>
          </p:cNvPr>
          <p:cNvCxnSpPr>
            <a:cxnSpLocks/>
          </p:cNvCxnSpPr>
          <p:nvPr/>
        </p:nvCxnSpPr>
        <p:spPr>
          <a:xfrm flipH="1">
            <a:off x="1749310" y="4630573"/>
            <a:ext cx="1298238" cy="9788"/>
          </a:xfrm>
          <a:prstGeom prst="line">
            <a:avLst/>
          </a:prstGeom>
          <a:ln w="57150"/>
        </p:spPr>
        <p:style>
          <a:lnRef idx="1">
            <a:schemeClr val="dk1"/>
          </a:lnRef>
          <a:fillRef idx="0">
            <a:schemeClr val="dk1"/>
          </a:fillRef>
          <a:effectRef idx="0">
            <a:schemeClr val="dk1"/>
          </a:effectRef>
          <a:fontRef idx="minor">
            <a:schemeClr val="tx1"/>
          </a:fontRef>
        </p:style>
      </p:cxnSp>
      <p:cxnSp>
        <p:nvCxnSpPr>
          <p:cNvPr id="93" name="Straight Connector 92">
            <a:extLst>
              <a:ext uri="{FF2B5EF4-FFF2-40B4-BE49-F238E27FC236}">
                <a16:creationId xmlns:a16="http://schemas.microsoft.com/office/drawing/2014/main" id="{E6CCE7BD-7BF0-45D7-9625-75605C5A0F84}"/>
              </a:ext>
            </a:extLst>
          </p:cNvPr>
          <p:cNvCxnSpPr>
            <a:cxnSpLocks/>
          </p:cNvCxnSpPr>
          <p:nvPr/>
        </p:nvCxnSpPr>
        <p:spPr>
          <a:xfrm flipH="1">
            <a:off x="2087433" y="4662321"/>
            <a:ext cx="960116" cy="1035130"/>
          </a:xfrm>
          <a:prstGeom prst="line">
            <a:avLst/>
          </a:prstGeom>
          <a:ln w="57150"/>
        </p:spPr>
        <p:style>
          <a:lnRef idx="1">
            <a:schemeClr val="dk1"/>
          </a:lnRef>
          <a:fillRef idx="0">
            <a:schemeClr val="dk1"/>
          </a:fillRef>
          <a:effectRef idx="0">
            <a:schemeClr val="dk1"/>
          </a:effectRef>
          <a:fontRef idx="minor">
            <a:schemeClr val="tx1"/>
          </a:fontRef>
        </p:style>
      </p:cxnSp>
      <p:sp>
        <p:nvSpPr>
          <p:cNvPr id="97" name="TextBox 96">
            <a:extLst>
              <a:ext uri="{FF2B5EF4-FFF2-40B4-BE49-F238E27FC236}">
                <a16:creationId xmlns:a16="http://schemas.microsoft.com/office/drawing/2014/main" id="{A45D15EF-D4C6-4FEA-8AD8-E0B5B4144F15}"/>
              </a:ext>
            </a:extLst>
          </p:cNvPr>
          <p:cNvSpPr txBox="1"/>
          <p:nvPr/>
        </p:nvSpPr>
        <p:spPr>
          <a:xfrm rot="2670790">
            <a:off x="1834028" y="3903487"/>
            <a:ext cx="1927824" cy="338554"/>
          </a:xfrm>
          <a:prstGeom prst="rect">
            <a:avLst/>
          </a:prstGeom>
          <a:noFill/>
        </p:spPr>
        <p:txBody>
          <a:bodyPr wrap="square" rtlCol="0">
            <a:spAutoFit/>
          </a:bodyPr>
          <a:lstStyle/>
          <a:p>
            <a:r>
              <a:rPr lang="en-GB" sz="1600" dirty="0"/>
              <a:t>Social hierarchy</a:t>
            </a:r>
          </a:p>
        </p:txBody>
      </p:sp>
      <p:sp>
        <p:nvSpPr>
          <p:cNvPr id="98" name="TextBox 97">
            <a:extLst>
              <a:ext uri="{FF2B5EF4-FFF2-40B4-BE49-F238E27FC236}">
                <a16:creationId xmlns:a16="http://schemas.microsoft.com/office/drawing/2014/main" id="{0A405D4E-958E-48BE-9ECB-B3F6BBFA5DC4}"/>
              </a:ext>
            </a:extLst>
          </p:cNvPr>
          <p:cNvSpPr txBox="1"/>
          <p:nvPr/>
        </p:nvSpPr>
        <p:spPr>
          <a:xfrm>
            <a:off x="1783336" y="4301953"/>
            <a:ext cx="1232987" cy="338554"/>
          </a:xfrm>
          <a:prstGeom prst="rect">
            <a:avLst/>
          </a:prstGeom>
          <a:noFill/>
        </p:spPr>
        <p:txBody>
          <a:bodyPr wrap="square" rtlCol="0">
            <a:spAutoFit/>
          </a:bodyPr>
          <a:lstStyle/>
          <a:p>
            <a:r>
              <a:rPr lang="en-GB" sz="1600" dirty="0"/>
              <a:t>Education</a:t>
            </a:r>
          </a:p>
        </p:txBody>
      </p:sp>
      <p:cxnSp>
        <p:nvCxnSpPr>
          <p:cNvPr id="106" name="Straight Connector 105">
            <a:extLst>
              <a:ext uri="{FF2B5EF4-FFF2-40B4-BE49-F238E27FC236}">
                <a16:creationId xmlns:a16="http://schemas.microsoft.com/office/drawing/2014/main" id="{1DB406CC-81DE-4EB2-9103-3229420345E2}"/>
              </a:ext>
            </a:extLst>
          </p:cNvPr>
          <p:cNvCxnSpPr>
            <a:cxnSpLocks/>
          </p:cNvCxnSpPr>
          <p:nvPr/>
        </p:nvCxnSpPr>
        <p:spPr>
          <a:xfrm flipH="1">
            <a:off x="5674162" y="3276281"/>
            <a:ext cx="2749876" cy="0"/>
          </a:xfrm>
          <a:prstGeom prst="line">
            <a:avLst/>
          </a:prstGeom>
          <a:ln w="57150"/>
        </p:spPr>
        <p:style>
          <a:lnRef idx="1">
            <a:schemeClr val="dk1"/>
          </a:lnRef>
          <a:fillRef idx="0">
            <a:schemeClr val="dk1"/>
          </a:fillRef>
          <a:effectRef idx="0">
            <a:schemeClr val="dk1"/>
          </a:effectRef>
          <a:fontRef idx="minor">
            <a:schemeClr val="tx1"/>
          </a:fontRef>
        </p:style>
      </p:cxnSp>
      <p:sp>
        <p:nvSpPr>
          <p:cNvPr id="113" name="TextBox 112">
            <a:extLst>
              <a:ext uri="{FF2B5EF4-FFF2-40B4-BE49-F238E27FC236}">
                <a16:creationId xmlns:a16="http://schemas.microsoft.com/office/drawing/2014/main" id="{FA8808B1-426F-4E43-BFC3-2DC1C6066ADB}"/>
              </a:ext>
            </a:extLst>
          </p:cNvPr>
          <p:cNvSpPr txBox="1"/>
          <p:nvPr/>
        </p:nvSpPr>
        <p:spPr>
          <a:xfrm>
            <a:off x="5787585" y="2708310"/>
            <a:ext cx="1408660" cy="584775"/>
          </a:xfrm>
          <a:prstGeom prst="rect">
            <a:avLst/>
          </a:prstGeom>
          <a:noFill/>
        </p:spPr>
        <p:txBody>
          <a:bodyPr wrap="square" rtlCol="0">
            <a:spAutoFit/>
          </a:bodyPr>
          <a:lstStyle/>
          <a:p>
            <a:r>
              <a:rPr lang="en-GB" sz="1600" dirty="0"/>
              <a:t>Growth of the Empire</a:t>
            </a:r>
          </a:p>
        </p:txBody>
      </p:sp>
      <p:cxnSp>
        <p:nvCxnSpPr>
          <p:cNvPr id="116" name="Straight Connector 115">
            <a:extLst>
              <a:ext uri="{FF2B5EF4-FFF2-40B4-BE49-F238E27FC236}">
                <a16:creationId xmlns:a16="http://schemas.microsoft.com/office/drawing/2014/main" id="{164EA012-F959-4E30-9AD0-1CEA7E2A37FF}"/>
              </a:ext>
            </a:extLst>
          </p:cNvPr>
          <p:cNvCxnSpPr>
            <a:cxnSpLocks/>
            <a:endCxn id="122" idx="7"/>
          </p:cNvCxnSpPr>
          <p:nvPr/>
        </p:nvCxnSpPr>
        <p:spPr>
          <a:xfrm flipH="1">
            <a:off x="8454356" y="2765912"/>
            <a:ext cx="1763842" cy="432815"/>
          </a:xfrm>
          <a:prstGeom prst="line">
            <a:avLst/>
          </a:prstGeom>
          <a:ln w="57150"/>
        </p:spPr>
        <p:style>
          <a:lnRef idx="1">
            <a:schemeClr val="dk1"/>
          </a:lnRef>
          <a:fillRef idx="0">
            <a:schemeClr val="dk1"/>
          </a:fillRef>
          <a:effectRef idx="0">
            <a:schemeClr val="dk1"/>
          </a:effectRef>
          <a:fontRef idx="minor">
            <a:schemeClr val="tx1"/>
          </a:fontRef>
        </p:style>
      </p:cxnSp>
      <p:sp>
        <p:nvSpPr>
          <p:cNvPr id="122" name="Oval 121">
            <a:extLst>
              <a:ext uri="{FF2B5EF4-FFF2-40B4-BE49-F238E27FC236}">
                <a16:creationId xmlns:a16="http://schemas.microsoft.com/office/drawing/2014/main" id="{AD43F87C-47BF-4405-824C-E8765F0742D1}"/>
              </a:ext>
            </a:extLst>
          </p:cNvPr>
          <p:cNvSpPr/>
          <p:nvPr/>
        </p:nvSpPr>
        <p:spPr>
          <a:xfrm>
            <a:off x="8335459" y="3173937"/>
            <a:ext cx="139296" cy="169276"/>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3" name="Oval 122">
            <a:extLst>
              <a:ext uri="{FF2B5EF4-FFF2-40B4-BE49-F238E27FC236}">
                <a16:creationId xmlns:a16="http://schemas.microsoft.com/office/drawing/2014/main" id="{C09ABE52-8189-4CD7-B323-32D5CFACFCE0}"/>
              </a:ext>
            </a:extLst>
          </p:cNvPr>
          <p:cNvSpPr/>
          <p:nvPr/>
        </p:nvSpPr>
        <p:spPr>
          <a:xfrm>
            <a:off x="5587499" y="3201303"/>
            <a:ext cx="139296" cy="169276"/>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5" name="Oval 124">
            <a:extLst>
              <a:ext uri="{FF2B5EF4-FFF2-40B4-BE49-F238E27FC236}">
                <a16:creationId xmlns:a16="http://schemas.microsoft.com/office/drawing/2014/main" id="{FDDEB7CE-6DEC-4CBE-BEB7-B85D3C4DB62C}"/>
              </a:ext>
            </a:extLst>
          </p:cNvPr>
          <p:cNvSpPr/>
          <p:nvPr/>
        </p:nvSpPr>
        <p:spPr>
          <a:xfrm>
            <a:off x="5561935" y="6367235"/>
            <a:ext cx="139296" cy="169276"/>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7" name="Oval 126">
            <a:extLst>
              <a:ext uri="{FF2B5EF4-FFF2-40B4-BE49-F238E27FC236}">
                <a16:creationId xmlns:a16="http://schemas.microsoft.com/office/drawing/2014/main" id="{C404DA78-DC62-4DC6-AA5F-C858859CCAD3}"/>
              </a:ext>
            </a:extLst>
          </p:cNvPr>
          <p:cNvSpPr/>
          <p:nvPr/>
        </p:nvSpPr>
        <p:spPr>
          <a:xfrm>
            <a:off x="2968705" y="4566703"/>
            <a:ext cx="139296" cy="169276"/>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8" name="Oval 127">
            <a:extLst>
              <a:ext uri="{FF2B5EF4-FFF2-40B4-BE49-F238E27FC236}">
                <a16:creationId xmlns:a16="http://schemas.microsoft.com/office/drawing/2014/main" id="{C18F7510-ECCC-4A97-9D24-2D2ABCD213C1}"/>
              </a:ext>
            </a:extLst>
          </p:cNvPr>
          <p:cNvSpPr/>
          <p:nvPr/>
        </p:nvSpPr>
        <p:spPr>
          <a:xfrm>
            <a:off x="2010379" y="3528263"/>
            <a:ext cx="139296" cy="169276"/>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9" name="Oval 128">
            <a:extLst>
              <a:ext uri="{FF2B5EF4-FFF2-40B4-BE49-F238E27FC236}">
                <a16:creationId xmlns:a16="http://schemas.microsoft.com/office/drawing/2014/main" id="{3C2ECFDC-D816-4F1A-AB94-16C419155F4F}"/>
              </a:ext>
            </a:extLst>
          </p:cNvPr>
          <p:cNvSpPr/>
          <p:nvPr/>
        </p:nvSpPr>
        <p:spPr>
          <a:xfrm>
            <a:off x="1716912" y="4548244"/>
            <a:ext cx="139296" cy="169276"/>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30" name="Oval 129">
            <a:extLst>
              <a:ext uri="{FF2B5EF4-FFF2-40B4-BE49-F238E27FC236}">
                <a16:creationId xmlns:a16="http://schemas.microsoft.com/office/drawing/2014/main" id="{95B14D45-D00A-4BED-AA62-4BE712F96D37}"/>
              </a:ext>
            </a:extLst>
          </p:cNvPr>
          <p:cNvSpPr/>
          <p:nvPr/>
        </p:nvSpPr>
        <p:spPr>
          <a:xfrm>
            <a:off x="2009818" y="5607854"/>
            <a:ext cx="139296" cy="169276"/>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cxnSp>
        <p:nvCxnSpPr>
          <p:cNvPr id="102" name="Straight Connector 101">
            <a:extLst>
              <a:ext uri="{FF2B5EF4-FFF2-40B4-BE49-F238E27FC236}">
                <a16:creationId xmlns:a16="http://schemas.microsoft.com/office/drawing/2014/main" id="{707980B8-EEE1-4CB7-A2A7-3A13362F5ADB}"/>
              </a:ext>
            </a:extLst>
          </p:cNvPr>
          <p:cNvCxnSpPr>
            <a:cxnSpLocks/>
            <a:endCxn id="122" idx="5"/>
          </p:cNvCxnSpPr>
          <p:nvPr/>
        </p:nvCxnSpPr>
        <p:spPr>
          <a:xfrm flipH="1" flipV="1">
            <a:off x="8454356" y="3318423"/>
            <a:ext cx="1839218" cy="734675"/>
          </a:xfrm>
          <a:prstGeom prst="line">
            <a:avLst/>
          </a:prstGeom>
          <a:ln w="57150"/>
        </p:spPr>
        <p:style>
          <a:lnRef idx="1">
            <a:schemeClr val="dk1"/>
          </a:lnRef>
          <a:fillRef idx="0">
            <a:schemeClr val="dk1"/>
          </a:fillRef>
          <a:effectRef idx="0">
            <a:schemeClr val="dk1"/>
          </a:effectRef>
          <a:fontRef idx="minor">
            <a:schemeClr val="tx1"/>
          </a:fontRef>
        </p:style>
      </p:cxnSp>
      <p:sp>
        <p:nvSpPr>
          <p:cNvPr id="37" name="TextBox 36">
            <a:extLst>
              <a:ext uri="{FF2B5EF4-FFF2-40B4-BE49-F238E27FC236}">
                <a16:creationId xmlns:a16="http://schemas.microsoft.com/office/drawing/2014/main" id="{41FC497E-8A8F-4BB9-A37C-0C4A2A0DC54B}"/>
              </a:ext>
            </a:extLst>
          </p:cNvPr>
          <p:cNvSpPr txBox="1"/>
          <p:nvPr/>
        </p:nvSpPr>
        <p:spPr>
          <a:xfrm rot="1403869">
            <a:off x="8600814" y="3415872"/>
            <a:ext cx="1992743" cy="338554"/>
          </a:xfrm>
          <a:prstGeom prst="rect">
            <a:avLst/>
          </a:prstGeom>
          <a:noFill/>
        </p:spPr>
        <p:txBody>
          <a:bodyPr wrap="square" rtlCol="0">
            <a:spAutoFit/>
          </a:bodyPr>
          <a:lstStyle/>
          <a:p>
            <a:r>
              <a:rPr lang="en-GB" sz="1600" dirty="0"/>
              <a:t>Celtic Settlements</a:t>
            </a:r>
          </a:p>
        </p:txBody>
      </p:sp>
      <p:sp>
        <p:nvSpPr>
          <p:cNvPr id="49" name="TextBox 48">
            <a:extLst>
              <a:ext uri="{FF2B5EF4-FFF2-40B4-BE49-F238E27FC236}">
                <a16:creationId xmlns:a16="http://schemas.microsoft.com/office/drawing/2014/main" id="{2AF54A3F-0C58-4B5D-B0F5-6A1561C91E66}"/>
              </a:ext>
            </a:extLst>
          </p:cNvPr>
          <p:cNvSpPr txBox="1"/>
          <p:nvPr/>
        </p:nvSpPr>
        <p:spPr>
          <a:xfrm rot="20584799">
            <a:off x="8490393" y="2555187"/>
            <a:ext cx="1992743" cy="338554"/>
          </a:xfrm>
          <a:prstGeom prst="rect">
            <a:avLst/>
          </a:prstGeom>
          <a:noFill/>
        </p:spPr>
        <p:txBody>
          <a:bodyPr wrap="square" rtlCol="0">
            <a:spAutoFit/>
          </a:bodyPr>
          <a:lstStyle/>
          <a:p>
            <a:r>
              <a:rPr lang="en-GB" sz="1600" dirty="0"/>
              <a:t>The Roman Empire’</a:t>
            </a:r>
          </a:p>
        </p:txBody>
      </p:sp>
      <p:sp>
        <p:nvSpPr>
          <p:cNvPr id="55" name="TextBox 54">
            <a:extLst>
              <a:ext uri="{FF2B5EF4-FFF2-40B4-BE49-F238E27FC236}">
                <a16:creationId xmlns:a16="http://schemas.microsoft.com/office/drawing/2014/main" id="{C6FE25CB-3A06-4738-9EF0-8B821234B426}"/>
              </a:ext>
            </a:extLst>
          </p:cNvPr>
          <p:cNvSpPr txBox="1"/>
          <p:nvPr/>
        </p:nvSpPr>
        <p:spPr>
          <a:xfrm rot="18685360">
            <a:off x="1687434" y="4728083"/>
            <a:ext cx="1232987" cy="584775"/>
          </a:xfrm>
          <a:prstGeom prst="rect">
            <a:avLst/>
          </a:prstGeom>
          <a:noFill/>
        </p:spPr>
        <p:txBody>
          <a:bodyPr wrap="square" rtlCol="0">
            <a:spAutoFit/>
          </a:bodyPr>
          <a:lstStyle/>
          <a:p>
            <a:r>
              <a:rPr lang="en-GB" sz="1600" dirty="0"/>
              <a:t>Roman Mythology</a:t>
            </a:r>
          </a:p>
        </p:txBody>
      </p:sp>
      <p:pic>
        <p:nvPicPr>
          <p:cNvPr id="5" name="Picture 4">
            <a:extLst>
              <a:ext uri="{FF2B5EF4-FFF2-40B4-BE49-F238E27FC236}">
                <a16:creationId xmlns:a16="http://schemas.microsoft.com/office/drawing/2014/main" id="{60F94F29-2ADE-4F5D-809D-F21872E50E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6261" y="483500"/>
            <a:ext cx="584775" cy="584775"/>
          </a:xfrm>
          <a:prstGeom prst="rect">
            <a:avLst/>
          </a:prstGeom>
        </p:spPr>
      </p:pic>
      <p:pic>
        <p:nvPicPr>
          <p:cNvPr id="19" name="Picture 18">
            <a:extLst>
              <a:ext uri="{FF2B5EF4-FFF2-40B4-BE49-F238E27FC236}">
                <a16:creationId xmlns:a16="http://schemas.microsoft.com/office/drawing/2014/main" id="{1746CA50-5AF5-43EF-BB31-500C5663B7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9121" y="397273"/>
            <a:ext cx="546707" cy="546707"/>
          </a:xfrm>
          <a:prstGeom prst="rect">
            <a:avLst/>
          </a:prstGeom>
        </p:spPr>
      </p:pic>
      <p:pic>
        <p:nvPicPr>
          <p:cNvPr id="21" name="Picture 20">
            <a:extLst>
              <a:ext uri="{FF2B5EF4-FFF2-40B4-BE49-F238E27FC236}">
                <a16:creationId xmlns:a16="http://schemas.microsoft.com/office/drawing/2014/main" id="{5977535E-CBB6-421E-9525-CD9CD687436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07006" y="349048"/>
            <a:ext cx="584775" cy="584775"/>
          </a:xfrm>
          <a:prstGeom prst="rect">
            <a:avLst/>
          </a:prstGeom>
        </p:spPr>
      </p:pic>
      <p:pic>
        <p:nvPicPr>
          <p:cNvPr id="26" name="Picture 25">
            <a:extLst>
              <a:ext uri="{FF2B5EF4-FFF2-40B4-BE49-F238E27FC236}">
                <a16:creationId xmlns:a16="http://schemas.microsoft.com/office/drawing/2014/main" id="{1A991A99-0E6D-4C01-BCA3-BFE2450FEB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46764" y="366745"/>
            <a:ext cx="584775" cy="584775"/>
          </a:xfrm>
          <a:prstGeom prst="rect">
            <a:avLst/>
          </a:prstGeom>
        </p:spPr>
      </p:pic>
      <p:pic>
        <p:nvPicPr>
          <p:cNvPr id="35" name="Picture 34">
            <a:extLst>
              <a:ext uri="{FF2B5EF4-FFF2-40B4-BE49-F238E27FC236}">
                <a16:creationId xmlns:a16="http://schemas.microsoft.com/office/drawing/2014/main" id="{CDD9223C-F5CD-4DAE-8042-B7002ECF29C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26149" y="368096"/>
            <a:ext cx="671726" cy="671726"/>
          </a:xfrm>
          <a:prstGeom prst="rect">
            <a:avLst/>
          </a:prstGeom>
        </p:spPr>
      </p:pic>
      <p:pic>
        <p:nvPicPr>
          <p:cNvPr id="41" name="Picture 40">
            <a:extLst>
              <a:ext uri="{FF2B5EF4-FFF2-40B4-BE49-F238E27FC236}">
                <a16:creationId xmlns:a16="http://schemas.microsoft.com/office/drawing/2014/main" id="{DE2AFA70-0246-4ED9-A3F6-1B591393A37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81290" y="322924"/>
            <a:ext cx="584775" cy="584775"/>
          </a:xfrm>
          <a:prstGeom prst="rect">
            <a:avLst/>
          </a:prstGeom>
        </p:spPr>
      </p:pic>
      <p:pic>
        <p:nvPicPr>
          <p:cNvPr id="45" name="Picture 44">
            <a:extLst>
              <a:ext uri="{FF2B5EF4-FFF2-40B4-BE49-F238E27FC236}">
                <a16:creationId xmlns:a16="http://schemas.microsoft.com/office/drawing/2014/main" id="{C5BDE6E5-11E5-4457-BF90-47F9EB06249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92657" y="445283"/>
            <a:ext cx="450780" cy="450780"/>
          </a:xfrm>
          <a:prstGeom prst="rect">
            <a:avLst/>
          </a:prstGeom>
        </p:spPr>
      </p:pic>
      <p:pic>
        <p:nvPicPr>
          <p:cNvPr id="52" name="Picture 51">
            <a:extLst>
              <a:ext uri="{FF2B5EF4-FFF2-40B4-BE49-F238E27FC236}">
                <a16:creationId xmlns:a16="http://schemas.microsoft.com/office/drawing/2014/main" id="{6748CE7E-FA60-4244-A469-48314E541BF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476218" y="318198"/>
            <a:ext cx="750502" cy="750502"/>
          </a:xfrm>
          <a:prstGeom prst="rect">
            <a:avLst/>
          </a:prstGeom>
        </p:spPr>
      </p:pic>
      <p:pic>
        <p:nvPicPr>
          <p:cNvPr id="58" name="Picture 57">
            <a:extLst>
              <a:ext uri="{FF2B5EF4-FFF2-40B4-BE49-F238E27FC236}">
                <a16:creationId xmlns:a16="http://schemas.microsoft.com/office/drawing/2014/main" id="{FDD97194-99EC-4EED-AA63-D8362AA8EFB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186452" y="323576"/>
            <a:ext cx="797947" cy="797947"/>
          </a:xfrm>
          <a:prstGeom prst="rect">
            <a:avLst/>
          </a:prstGeom>
        </p:spPr>
      </p:pic>
      <p:pic>
        <p:nvPicPr>
          <p:cNvPr id="64" name="Picture 63">
            <a:extLst>
              <a:ext uri="{FF2B5EF4-FFF2-40B4-BE49-F238E27FC236}">
                <a16:creationId xmlns:a16="http://schemas.microsoft.com/office/drawing/2014/main" id="{E49D490F-7234-4C40-9A8E-DC3503ECF3A8}"/>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922622" y="324275"/>
            <a:ext cx="761340" cy="761340"/>
          </a:xfrm>
          <a:prstGeom prst="rect">
            <a:avLst/>
          </a:prstGeom>
        </p:spPr>
      </p:pic>
    </p:spTree>
    <p:extLst>
      <p:ext uri="{BB962C8B-B14F-4D97-AF65-F5344CB8AC3E}">
        <p14:creationId xmlns:p14="http://schemas.microsoft.com/office/powerpoint/2010/main" val="1561201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DD921E1-D4C0-478C-BA35-FB26EABEB1DB}"/>
              </a:ext>
            </a:extLst>
          </p:cNvPr>
          <p:cNvSpPr txBox="1"/>
          <p:nvPr/>
        </p:nvSpPr>
        <p:spPr>
          <a:xfrm>
            <a:off x="291754" y="2466903"/>
            <a:ext cx="1624616" cy="369332"/>
          </a:xfrm>
          <a:prstGeom prst="rect">
            <a:avLst/>
          </a:prstGeom>
          <a:noFill/>
        </p:spPr>
        <p:txBody>
          <a:bodyPr wrap="square" rtlCol="0">
            <a:spAutoFit/>
          </a:bodyPr>
          <a:lstStyle/>
          <a:p>
            <a:r>
              <a:rPr lang="en-GB" b="1" dirty="0"/>
              <a:t>Settlement</a:t>
            </a:r>
          </a:p>
        </p:txBody>
      </p:sp>
      <p:sp>
        <p:nvSpPr>
          <p:cNvPr id="7" name="Rectangle 6">
            <a:extLst>
              <a:ext uri="{FF2B5EF4-FFF2-40B4-BE49-F238E27FC236}">
                <a16:creationId xmlns:a16="http://schemas.microsoft.com/office/drawing/2014/main" id="{EA078DDB-B580-488D-8903-1CF472E335F7}"/>
              </a:ext>
            </a:extLst>
          </p:cNvPr>
          <p:cNvSpPr/>
          <p:nvPr/>
        </p:nvSpPr>
        <p:spPr>
          <a:xfrm>
            <a:off x="344976" y="2763357"/>
            <a:ext cx="1318335" cy="4571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086D5D34-7EED-4FD6-A90B-A442C948B920}"/>
              </a:ext>
            </a:extLst>
          </p:cNvPr>
          <p:cNvSpPr txBox="1"/>
          <p:nvPr/>
        </p:nvSpPr>
        <p:spPr>
          <a:xfrm>
            <a:off x="8710661" y="614802"/>
            <a:ext cx="3189586" cy="2246769"/>
          </a:xfrm>
          <a:prstGeom prst="rect">
            <a:avLst/>
          </a:prstGeom>
          <a:noFill/>
        </p:spPr>
        <p:txBody>
          <a:bodyPr wrap="square" rtlCol="0">
            <a:spAutoFit/>
          </a:bodyPr>
          <a:lstStyle/>
          <a:p>
            <a:r>
              <a:rPr lang="en-GB" sz="1000" b="1" i="0" u="none" strike="noStrike" baseline="0" dirty="0">
                <a:solidFill>
                  <a:srgbClr val="000000"/>
                </a:solidFill>
              </a:rPr>
              <a:t>Century - </a:t>
            </a:r>
            <a:r>
              <a:rPr lang="en-GB" sz="1000" b="0" i="0" u="none" strike="noStrike" baseline="0" dirty="0">
                <a:solidFill>
                  <a:srgbClr val="000000"/>
                </a:solidFill>
              </a:rPr>
              <a:t>one hundred years </a:t>
            </a:r>
          </a:p>
          <a:p>
            <a:r>
              <a:rPr lang="en-GB" sz="1000" b="1" i="0" u="none" strike="noStrike" baseline="0" dirty="0">
                <a:solidFill>
                  <a:srgbClr val="000000"/>
                </a:solidFill>
              </a:rPr>
              <a:t>Empire – </a:t>
            </a:r>
            <a:r>
              <a:rPr lang="en-GB" sz="1000" b="0" i="0" u="none" strike="noStrike" baseline="0" dirty="0">
                <a:solidFill>
                  <a:srgbClr val="000000"/>
                </a:solidFill>
              </a:rPr>
              <a:t>a group of states or countries ruled over by a single power </a:t>
            </a:r>
          </a:p>
          <a:p>
            <a:r>
              <a:rPr lang="en-GB" sz="1000" b="1" i="0" u="none" strike="noStrike" baseline="0" dirty="0">
                <a:solidFill>
                  <a:srgbClr val="000000"/>
                </a:solidFill>
              </a:rPr>
              <a:t>Conquest – </a:t>
            </a:r>
            <a:r>
              <a:rPr lang="en-GB" sz="1000" b="0" i="0" u="none" strike="noStrike" baseline="0" dirty="0">
                <a:solidFill>
                  <a:srgbClr val="000000"/>
                </a:solidFill>
              </a:rPr>
              <a:t>taking of control of a place or people using an army </a:t>
            </a:r>
          </a:p>
          <a:p>
            <a:r>
              <a:rPr lang="en-GB" sz="1000" b="1" i="0" u="none" strike="noStrike" baseline="0" dirty="0">
                <a:solidFill>
                  <a:srgbClr val="000000"/>
                </a:solidFill>
              </a:rPr>
              <a:t>Invasion – </a:t>
            </a:r>
            <a:r>
              <a:rPr lang="en-GB" sz="1000" b="0" i="0" u="none" strike="noStrike" baseline="0" dirty="0">
                <a:solidFill>
                  <a:srgbClr val="000000"/>
                </a:solidFill>
              </a:rPr>
              <a:t>moving into another place or country using force </a:t>
            </a:r>
          </a:p>
          <a:p>
            <a:r>
              <a:rPr lang="en-GB" sz="1000" b="1" i="0" u="none" strike="noStrike" baseline="0" dirty="0">
                <a:solidFill>
                  <a:srgbClr val="000000"/>
                </a:solidFill>
              </a:rPr>
              <a:t>Migration – </a:t>
            </a:r>
            <a:r>
              <a:rPr lang="en-GB" sz="1000" b="0" i="0" u="none" strike="noStrike" baseline="0" dirty="0">
                <a:solidFill>
                  <a:srgbClr val="000000"/>
                </a:solidFill>
              </a:rPr>
              <a:t>the movement of people form one place to another; settling in a new location </a:t>
            </a:r>
          </a:p>
          <a:p>
            <a:r>
              <a:rPr lang="en-GB" sz="1000" b="1" i="0" u="none" strike="noStrike" baseline="0" dirty="0">
                <a:solidFill>
                  <a:srgbClr val="000000"/>
                </a:solidFill>
              </a:rPr>
              <a:t>Latin – </a:t>
            </a:r>
            <a:r>
              <a:rPr lang="en-GB" sz="1000" b="0" i="0" u="none" strike="noStrike" baseline="0" dirty="0">
                <a:solidFill>
                  <a:srgbClr val="000000"/>
                </a:solidFill>
              </a:rPr>
              <a:t>the language spoken and written in Ancient Rome and its empire </a:t>
            </a:r>
          </a:p>
          <a:p>
            <a:r>
              <a:rPr lang="en-GB" sz="1000" b="1" i="0" u="none" strike="noStrike" baseline="0" dirty="0">
                <a:solidFill>
                  <a:srgbClr val="000000"/>
                </a:solidFill>
              </a:rPr>
              <a:t>Emperor – </a:t>
            </a:r>
            <a:r>
              <a:rPr lang="en-GB" sz="1000" b="0" i="0" u="none" strike="noStrike" baseline="0" dirty="0">
                <a:solidFill>
                  <a:srgbClr val="000000"/>
                </a:solidFill>
              </a:rPr>
              <a:t>the ruler of an empire </a:t>
            </a:r>
          </a:p>
          <a:p>
            <a:r>
              <a:rPr lang="en-GB" sz="1000" b="1" i="0" u="none" strike="noStrike" baseline="0" dirty="0">
                <a:solidFill>
                  <a:srgbClr val="000000"/>
                </a:solidFill>
              </a:rPr>
              <a:t>Revolt – </a:t>
            </a:r>
            <a:r>
              <a:rPr lang="en-GB" sz="1000" b="0" i="0" u="none" strike="noStrike" baseline="0" dirty="0">
                <a:solidFill>
                  <a:srgbClr val="000000"/>
                </a:solidFill>
              </a:rPr>
              <a:t>to take violent action against a government or ruler </a:t>
            </a:r>
            <a:endParaRPr lang="en-GB" sz="1000" dirty="0"/>
          </a:p>
        </p:txBody>
      </p:sp>
      <p:sp>
        <p:nvSpPr>
          <p:cNvPr id="5" name="TextBox 4">
            <a:extLst>
              <a:ext uri="{FF2B5EF4-FFF2-40B4-BE49-F238E27FC236}">
                <a16:creationId xmlns:a16="http://schemas.microsoft.com/office/drawing/2014/main" id="{D3044729-DEDD-44D7-9080-0D5227CC0C15}"/>
              </a:ext>
            </a:extLst>
          </p:cNvPr>
          <p:cNvSpPr txBox="1"/>
          <p:nvPr/>
        </p:nvSpPr>
        <p:spPr>
          <a:xfrm>
            <a:off x="249774" y="2838295"/>
            <a:ext cx="3390071" cy="1938992"/>
          </a:xfrm>
          <a:prstGeom prst="rect">
            <a:avLst/>
          </a:prstGeom>
          <a:noFill/>
        </p:spPr>
        <p:txBody>
          <a:bodyPr wrap="square" rtlCol="0">
            <a:spAutoFit/>
          </a:bodyPr>
          <a:lstStyle/>
          <a:p>
            <a:r>
              <a:rPr lang="en-GB" sz="1200" b="0" i="0" u="none" strike="noStrike" baseline="0" dirty="0">
                <a:solidFill>
                  <a:srgbClr val="000000"/>
                </a:solidFill>
              </a:rPr>
              <a:t>There is a lot of evidence left behind from the Roman era. In many places across Europe, the Middle East and North Africa, there are the remains of buildings and towns. There is also some writing from the time by Roman writers. </a:t>
            </a:r>
          </a:p>
          <a:p>
            <a:r>
              <a:rPr lang="en-GB" sz="1200" b="0" i="0" u="none" strike="noStrike" baseline="0" dirty="0">
                <a:solidFill>
                  <a:srgbClr val="000000"/>
                </a:solidFill>
              </a:rPr>
              <a:t>In Britain, there is a wealth of archaeological evidence (buildings and artefacts) that has been left behind. </a:t>
            </a:r>
          </a:p>
          <a:p>
            <a:r>
              <a:rPr lang="en-GB" sz="1200" b="0" i="0" u="none" strike="noStrike" baseline="0" dirty="0">
                <a:solidFill>
                  <a:srgbClr val="000000"/>
                </a:solidFill>
              </a:rPr>
              <a:t>Historians interpret this evidence to try and work out what life was like in the past. </a:t>
            </a:r>
            <a:endParaRPr lang="en-GB" sz="1200" dirty="0"/>
          </a:p>
        </p:txBody>
      </p:sp>
      <p:grpSp>
        <p:nvGrpSpPr>
          <p:cNvPr id="19" name="Group 18">
            <a:extLst>
              <a:ext uri="{FF2B5EF4-FFF2-40B4-BE49-F238E27FC236}">
                <a16:creationId xmlns:a16="http://schemas.microsoft.com/office/drawing/2014/main" id="{11DA3954-7BE0-4A29-8CA7-EFD504B66436}"/>
              </a:ext>
            </a:extLst>
          </p:cNvPr>
          <p:cNvGrpSpPr/>
          <p:nvPr/>
        </p:nvGrpSpPr>
        <p:grpSpPr>
          <a:xfrm>
            <a:off x="275207" y="138068"/>
            <a:ext cx="1442621" cy="384239"/>
            <a:chOff x="8913549" y="541925"/>
            <a:chExt cx="1442621" cy="384239"/>
          </a:xfrm>
        </p:grpSpPr>
        <p:sp>
          <p:nvSpPr>
            <p:cNvPr id="9" name="TextBox 8">
              <a:extLst>
                <a:ext uri="{FF2B5EF4-FFF2-40B4-BE49-F238E27FC236}">
                  <a16:creationId xmlns:a16="http://schemas.microsoft.com/office/drawing/2014/main" id="{92E19F43-42BC-47FB-8F17-A2354BD3A8B2}"/>
                </a:ext>
              </a:extLst>
            </p:cNvPr>
            <p:cNvSpPr txBox="1"/>
            <p:nvPr/>
          </p:nvSpPr>
          <p:spPr>
            <a:xfrm>
              <a:off x="8913549" y="541925"/>
              <a:ext cx="1442621" cy="369332"/>
            </a:xfrm>
            <a:prstGeom prst="rect">
              <a:avLst/>
            </a:prstGeom>
            <a:noFill/>
          </p:spPr>
          <p:txBody>
            <a:bodyPr wrap="square" rtlCol="0">
              <a:spAutoFit/>
            </a:bodyPr>
            <a:lstStyle/>
            <a:p>
              <a:r>
                <a:rPr lang="en-GB" b="1" dirty="0"/>
                <a:t>Technology</a:t>
              </a:r>
            </a:p>
          </p:txBody>
        </p:sp>
        <p:sp>
          <p:nvSpPr>
            <p:cNvPr id="10" name="Rectangle 9">
              <a:extLst>
                <a:ext uri="{FF2B5EF4-FFF2-40B4-BE49-F238E27FC236}">
                  <a16:creationId xmlns:a16="http://schemas.microsoft.com/office/drawing/2014/main" id="{0DAADFB1-27AD-4A33-A2D9-A353C3E8B57E}"/>
                </a:ext>
              </a:extLst>
            </p:cNvPr>
            <p:cNvSpPr/>
            <p:nvPr/>
          </p:nvSpPr>
          <p:spPr>
            <a:xfrm>
              <a:off x="9018500" y="880445"/>
              <a:ext cx="1072718" cy="4571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1" name="TextBox 10">
            <a:extLst>
              <a:ext uri="{FF2B5EF4-FFF2-40B4-BE49-F238E27FC236}">
                <a16:creationId xmlns:a16="http://schemas.microsoft.com/office/drawing/2014/main" id="{FDF6FB5D-6079-40E4-9766-5D956B27FCAB}"/>
              </a:ext>
            </a:extLst>
          </p:cNvPr>
          <p:cNvSpPr txBox="1"/>
          <p:nvPr/>
        </p:nvSpPr>
        <p:spPr>
          <a:xfrm>
            <a:off x="275206" y="588823"/>
            <a:ext cx="3266335" cy="1785104"/>
          </a:xfrm>
          <a:prstGeom prst="rect">
            <a:avLst/>
          </a:prstGeom>
          <a:noFill/>
        </p:spPr>
        <p:txBody>
          <a:bodyPr wrap="square" rtlCol="0">
            <a:spAutoFit/>
          </a:bodyPr>
          <a:lstStyle/>
          <a:p>
            <a:r>
              <a:rPr lang="en-GB" sz="1000" dirty="0"/>
              <a:t>The </a:t>
            </a:r>
            <a:r>
              <a:rPr lang="en-GB" sz="1000" b="1" dirty="0"/>
              <a:t>Roman</a:t>
            </a:r>
            <a:r>
              <a:rPr lang="en-GB" sz="1000" dirty="0"/>
              <a:t> also pioneered the use of ceramics for things like bathtubs and drainage pipes. ... </a:t>
            </a:r>
            <a:r>
              <a:rPr lang="en-GB" sz="1000" b="1" dirty="0"/>
              <a:t>Roman</a:t>
            </a:r>
            <a:r>
              <a:rPr lang="en-GB" sz="1000" dirty="0"/>
              <a:t> engineers developed upright water wheels of the underwater paddlewheel variety. They used only the horizontal motion of the water, which didn't generate that much power.</a:t>
            </a:r>
            <a:endParaRPr lang="en-GB" sz="1000" b="1" dirty="0"/>
          </a:p>
          <a:p>
            <a:r>
              <a:rPr lang="en-GB" sz="1000" dirty="0"/>
              <a:t>Along with concrete, the Romans used stone, wood, and marble as building materials. They used these materials to construct </a:t>
            </a:r>
            <a:r>
              <a:rPr lang="en-GB" sz="1000" b="1" dirty="0"/>
              <a:t>civil engineering</a:t>
            </a:r>
            <a:r>
              <a:rPr lang="en-GB" sz="1000" dirty="0"/>
              <a:t> projects for their cities and transportation devices for land and sea travel. The Romans also contributed to the development of technologies of the battlefield.</a:t>
            </a:r>
          </a:p>
        </p:txBody>
      </p:sp>
      <p:sp>
        <p:nvSpPr>
          <p:cNvPr id="12" name="TextBox 11">
            <a:extLst>
              <a:ext uri="{FF2B5EF4-FFF2-40B4-BE49-F238E27FC236}">
                <a16:creationId xmlns:a16="http://schemas.microsoft.com/office/drawing/2014/main" id="{B5B99F60-4BCF-4616-A3F8-115AD15E44D4}"/>
              </a:ext>
            </a:extLst>
          </p:cNvPr>
          <p:cNvSpPr txBox="1"/>
          <p:nvPr/>
        </p:nvSpPr>
        <p:spPr>
          <a:xfrm>
            <a:off x="3899439" y="145284"/>
            <a:ext cx="1183689" cy="369332"/>
          </a:xfrm>
          <a:prstGeom prst="rect">
            <a:avLst/>
          </a:prstGeom>
          <a:noFill/>
        </p:spPr>
        <p:txBody>
          <a:bodyPr wrap="square" rtlCol="0">
            <a:spAutoFit/>
          </a:bodyPr>
          <a:lstStyle/>
          <a:p>
            <a:r>
              <a:rPr lang="en-GB" b="1" dirty="0"/>
              <a:t>Society</a:t>
            </a:r>
          </a:p>
        </p:txBody>
      </p:sp>
      <p:sp>
        <p:nvSpPr>
          <p:cNvPr id="13" name="Rectangle 12">
            <a:extLst>
              <a:ext uri="{FF2B5EF4-FFF2-40B4-BE49-F238E27FC236}">
                <a16:creationId xmlns:a16="http://schemas.microsoft.com/office/drawing/2014/main" id="{41915D41-3E6F-4A98-97BD-1C9649D81B79}"/>
              </a:ext>
            </a:extLst>
          </p:cNvPr>
          <p:cNvSpPr/>
          <p:nvPr/>
        </p:nvSpPr>
        <p:spPr>
          <a:xfrm>
            <a:off x="3961289" y="468897"/>
            <a:ext cx="753122" cy="4571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9FB0D17D-D4C9-4826-A232-E0FA6C6EBD5A}"/>
              </a:ext>
            </a:extLst>
          </p:cNvPr>
          <p:cNvSpPr txBox="1"/>
          <p:nvPr/>
        </p:nvSpPr>
        <p:spPr>
          <a:xfrm>
            <a:off x="3826276" y="541158"/>
            <a:ext cx="4599650" cy="2292935"/>
          </a:xfrm>
          <a:prstGeom prst="rect">
            <a:avLst/>
          </a:prstGeom>
          <a:noFill/>
        </p:spPr>
        <p:txBody>
          <a:bodyPr wrap="square" rtlCol="0">
            <a:spAutoFit/>
          </a:bodyPr>
          <a:lstStyle/>
          <a:p>
            <a:r>
              <a:rPr lang="en-GB" sz="1100" b="0" i="0" u="none" strike="noStrike" baseline="0" dirty="0">
                <a:solidFill>
                  <a:srgbClr val="000000"/>
                </a:solidFill>
              </a:rPr>
              <a:t>The Roman Republic is believed to have begun in approximately 510BC. The legend of Romulus and Remus relates to the founding of Rome, but historians believe that it actually grew out of a number of farming settlements situated on hilltops overlooking the River Tiber. </a:t>
            </a:r>
          </a:p>
          <a:p>
            <a:r>
              <a:rPr lang="en-GB" sz="1100" b="0" i="0" u="none" strike="noStrike" baseline="0" dirty="0">
                <a:solidFill>
                  <a:srgbClr val="000000"/>
                </a:solidFill>
              </a:rPr>
              <a:t>At its height, the Empire spread across much of Europe, the Middle East and North Africa. As the empire spread, the Romans introduced their way of life to the peoples they conquered. They built towns in a similar way and these had many public buildings including amphitheatres and baths. They used their engineering knowledge to build roads and aqueducts. </a:t>
            </a:r>
          </a:p>
          <a:p>
            <a:r>
              <a:rPr lang="en-GB" sz="1100" b="0" i="0" u="none" strike="noStrike" baseline="0" dirty="0">
                <a:solidFill>
                  <a:srgbClr val="000000"/>
                </a:solidFill>
              </a:rPr>
              <a:t>The Romans had a large well-organised army. There were two main types of soldier: legionaries and auxiliaries. Legionaries were Roman citizens, but auxiliaries were not. The army was organised into centuries and the man in charge of this was known as a centurion. </a:t>
            </a:r>
            <a:r>
              <a:rPr lang="en-GB" sz="1100" b="0" i="0" u="none" strike="noStrike" baseline="0" dirty="0">
                <a:solidFill>
                  <a:srgbClr val="000000"/>
                </a:solidFill>
                <a:cs typeface="Arial" panose="020B0604020202020204" pitchFamily="34" charset="0"/>
              </a:rPr>
              <a:t> </a:t>
            </a:r>
            <a:endParaRPr lang="en-GB" sz="1100" dirty="0">
              <a:cs typeface="Arial" panose="020B0604020202020204" pitchFamily="34" charset="0"/>
            </a:endParaRPr>
          </a:p>
        </p:txBody>
      </p:sp>
      <p:sp>
        <p:nvSpPr>
          <p:cNvPr id="17" name="TextBox 16">
            <a:extLst>
              <a:ext uri="{FF2B5EF4-FFF2-40B4-BE49-F238E27FC236}">
                <a16:creationId xmlns:a16="http://schemas.microsoft.com/office/drawing/2014/main" id="{30739415-5B49-4370-8A61-3C3B92F8D2CA}"/>
              </a:ext>
            </a:extLst>
          </p:cNvPr>
          <p:cNvSpPr txBox="1"/>
          <p:nvPr/>
        </p:nvSpPr>
        <p:spPr>
          <a:xfrm>
            <a:off x="8734426" y="3325793"/>
            <a:ext cx="3207800" cy="1938992"/>
          </a:xfrm>
          <a:prstGeom prst="rect">
            <a:avLst/>
          </a:prstGeom>
          <a:noFill/>
        </p:spPr>
        <p:txBody>
          <a:bodyPr wrap="square" rtlCol="0">
            <a:spAutoFit/>
          </a:bodyPr>
          <a:lstStyle/>
          <a:p>
            <a:r>
              <a:rPr lang="en-GB" sz="1200" i="0" u="none" strike="noStrike" baseline="0" dirty="0">
                <a:solidFill>
                  <a:srgbClr val="000000"/>
                </a:solidFill>
              </a:rPr>
              <a:t>Who were the Romans? </a:t>
            </a:r>
          </a:p>
          <a:p>
            <a:endParaRPr lang="en-GB" sz="1200" i="0" u="none" strike="noStrike" baseline="0" dirty="0">
              <a:solidFill>
                <a:srgbClr val="000000"/>
              </a:solidFill>
            </a:endParaRPr>
          </a:p>
          <a:p>
            <a:r>
              <a:rPr lang="en-GB" sz="1200" i="0" u="none" strike="noStrike" baseline="0" dirty="0">
                <a:solidFill>
                  <a:srgbClr val="000000"/>
                </a:solidFill>
              </a:rPr>
              <a:t>Who were the Celts? </a:t>
            </a:r>
          </a:p>
          <a:p>
            <a:endParaRPr lang="en-GB" sz="1200" i="0" u="none" strike="noStrike" baseline="0" dirty="0">
              <a:solidFill>
                <a:srgbClr val="000000"/>
              </a:solidFill>
            </a:endParaRPr>
          </a:p>
          <a:p>
            <a:r>
              <a:rPr lang="en-GB" sz="1200" i="0" u="none" strike="noStrike" baseline="0" dirty="0">
                <a:solidFill>
                  <a:srgbClr val="000000"/>
                </a:solidFill>
              </a:rPr>
              <a:t>Why did the Romans invade Britain? </a:t>
            </a:r>
          </a:p>
          <a:p>
            <a:endParaRPr lang="en-GB" sz="1200" i="0" u="none" strike="noStrike" baseline="0" dirty="0">
              <a:solidFill>
                <a:srgbClr val="000000"/>
              </a:solidFill>
            </a:endParaRPr>
          </a:p>
          <a:p>
            <a:r>
              <a:rPr lang="en-GB" sz="1200" i="0" u="none" strike="noStrike" baseline="0" dirty="0">
                <a:solidFill>
                  <a:srgbClr val="000000"/>
                </a:solidFill>
              </a:rPr>
              <a:t>Why didn’t the Romans settle further than Exeter? </a:t>
            </a:r>
          </a:p>
          <a:p>
            <a:endParaRPr lang="en-GB" sz="1200" i="0" u="none" strike="noStrike" baseline="0" dirty="0">
              <a:solidFill>
                <a:srgbClr val="000000"/>
              </a:solidFill>
            </a:endParaRPr>
          </a:p>
          <a:p>
            <a:r>
              <a:rPr lang="en-GB" sz="1200" i="0" u="none" strike="noStrike" baseline="0" dirty="0">
                <a:solidFill>
                  <a:srgbClr val="000000"/>
                </a:solidFill>
              </a:rPr>
              <a:t>What is the legacy of the Romans? </a:t>
            </a:r>
            <a:endParaRPr lang="en-GB" sz="1200" dirty="0"/>
          </a:p>
        </p:txBody>
      </p:sp>
      <p:grpSp>
        <p:nvGrpSpPr>
          <p:cNvPr id="6" name="Group 5">
            <a:extLst>
              <a:ext uri="{FF2B5EF4-FFF2-40B4-BE49-F238E27FC236}">
                <a16:creationId xmlns:a16="http://schemas.microsoft.com/office/drawing/2014/main" id="{5EA73C44-8932-43BC-BE73-4AD2AC4E5C84}"/>
              </a:ext>
            </a:extLst>
          </p:cNvPr>
          <p:cNvGrpSpPr/>
          <p:nvPr/>
        </p:nvGrpSpPr>
        <p:grpSpPr>
          <a:xfrm>
            <a:off x="8799147" y="2763357"/>
            <a:ext cx="2542712" cy="462201"/>
            <a:chOff x="9004918" y="557253"/>
            <a:chExt cx="2542712" cy="462201"/>
          </a:xfrm>
        </p:grpSpPr>
        <p:sp>
          <p:nvSpPr>
            <p:cNvPr id="15" name="TextBox 14">
              <a:extLst>
                <a:ext uri="{FF2B5EF4-FFF2-40B4-BE49-F238E27FC236}">
                  <a16:creationId xmlns:a16="http://schemas.microsoft.com/office/drawing/2014/main" id="{22D2A234-9D6C-4B67-9DFB-4E016B441515}"/>
                </a:ext>
              </a:extLst>
            </p:cNvPr>
            <p:cNvSpPr txBox="1"/>
            <p:nvPr/>
          </p:nvSpPr>
          <p:spPr>
            <a:xfrm>
              <a:off x="9445839" y="604403"/>
              <a:ext cx="2101791" cy="369332"/>
            </a:xfrm>
            <a:prstGeom prst="rect">
              <a:avLst/>
            </a:prstGeom>
            <a:noFill/>
          </p:spPr>
          <p:txBody>
            <a:bodyPr wrap="square" rtlCol="0">
              <a:spAutoFit/>
            </a:bodyPr>
            <a:lstStyle/>
            <a:p>
              <a:r>
                <a:rPr lang="en-GB" b="1" dirty="0"/>
                <a:t>Enquiry Questions</a:t>
              </a:r>
            </a:p>
          </p:txBody>
        </p:sp>
        <p:sp>
          <p:nvSpPr>
            <p:cNvPr id="16" name="Rectangle 15">
              <a:extLst>
                <a:ext uri="{FF2B5EF4-FFF2-40B4-BE49-F238E27FC236}">
                  <a16:creationId xmlns:a16="http://schemas.microsoft.com/office/drawing/2014/main" id="{AB59C193-AA6A-4D55-84B5-2BBBDD7B37C9}"/>
                </a:ext>
              </a:extLst>
            </p:cNvPr>
            <p:cNvSpPr/>
            <p:nvPr/>
          </p:nvSpPr>
          <p:spPr>
            <a:xfrm>
              <a:off x="9004918" y="973735"/>
              <a:ext cx="2234212"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17">
              <a:extLst>
                <a:ext uri="{FF2B5EF4-FFF2-40B4-BE49-F238E27FC236}">
                  <a16:creationId xmlns:a16="http://schemas.microsoft.com/office/drawing/2014/main" id="{786AC358-7BCF-45B4-89DC-478635B362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29247" y="557253"/>
              <a:ext cx="519510" cy="442947"/>
            </a:xfrm>
            <a:prstGeom prst="rect">
              <a:avLst/>
            </a:prstGeom>
          </p:spPr>
        </p:pic>
      </p:grpSp>
      <p:grpSp>
        <p:nvGrpSpPr>
          <p:cNvPr id="22" name="Group 21">
            <a:extLst>
              <a:ext uri="{FF2B5EF4-FFF2-40B4-BE49-F238E27FC236}">
                <a16:creationId xmlns:a16="http://schemas.microsoft.com/office/drawing/2014/main" id="{F1691A43-F969-4934-B1F1-FCB9BFB80293}"/>
              </a:ext>
            </a:extLst>
          </p:cNvPr>
          <p:cNvGrpSpPr/>
          <p:nvPr/>
        </p:nvGrpSpPr>
        <p:grpSpPr>
          <a:xfrm>
            <a:off x="8804379" y="-48416"/>
            <a:ext cx="1744163" cy="589574"/>
            <a:chOff x="337017" y="420281"/>
            <a:chExt cx="1744163" cy="589574"/>
          </a:xfrm>
        </p:grpSpPr>
        <p:sp>
          <p:nvSpPr>
            <p:cNvPr id="2" name="TextBox 1">
              <a:extLst>
                <a:ext uri="{FF2B5EF4-FFF2-40B4-BE49-F238E27FC236}">
                  <a16:creationId xmlns:a16="http://schemas.microsoft.com/office/drawing/2014/main" id="{E2EEC39E-0BF4-443C-A283-7040BC92B610}"/>
                </a:ext>
              </a:extLst>
            </p:cNvPr>
            <p:cNvSpPr txBox="1"/>
            <p:nvPr/>
          </p:nvSpPr>
          <p:spPr>
            <a:xfrm>
              <a:off x="864939" y="569503"/>
              <a:ext cx="1216241" cy="369332"/>
            </a:xfrm>
            <a:prstGeom prst="rect">
              <a:avLst/>
            </a:prstGeom>
            <a:noFill/>
          </p:spPr>
          <p:txBody>
            <a:bodyPr wrap="square" rtlCol="0">
              <a:spAutoFit/>
            </a:bodyPr>
            <a:lstStyle/>
            <a:p>
              <a:r>
                <a:rPr lang="en-GB" b="1" dirty="0"/>
                <a:t>Key Terms</a:t>
              </a:r>
            </a:p>
          </p:txBody>
        </p:sp>
        <p:grpSp>
          <p:nvGrpSpPr>
            <p:cNvPr id="21" name="Group 20">
              <a:extLst>
                <a:ext uri="{FF2B5EF4-FFF2-40B4-BE49-F238E27FC236}">
                  <a16:creationId xmlns:a16="http://schemas.microsoft.com/office/drawing/2014/main" id="{25244CC3-BC96-4546-9E0F-A178CE43B86E}"/>
                </a:ext>
              </a:extLst>
            </p:cNvPr>
            <p:cNvGrpSpPr/>
            <p:nvPr/>
          </p:nvGrpSpPr>
          <p:grpSpPr>
            <a:xfrm>
              <a:off x="337017" y="420281"/>
              <a:ext cx="1553929" cy="589574"/>
              <a:chOff x="337017" y="420281"/>
              <a:chExt cx="1553929" cy="589574"/>
            </a:xfrm>
          </p:grpSpPr>
          <p:sp>
            <p:nvSpPr>
              <p:cNvPr id="3" name="Rectangle 2">
                <a:extLst>
                  <a:ext uri="{FF2B5EF4-FFF2-40B4-BE49-F238E27FC236}">
                    <a16:creationId xmlns:a16="http://schemas.microsoft.com/office/drawing/2014/main" id="{97B73EE1-D708-4B98-8B50-064AADAFE508}"/>
                  </a:ext>
                </a:extLst>
              </p:cNvPr>
              <p:cNvSpPr/>
              <p:nvPr/>
            </p:nvSpPr>
            <p:spPr>
              <a:xfrm>
                <a:off x="337351" y="964136"/>
                <a:ext cx="1553595"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 name="Picture 19">
                <a:extLst>
                  <a:ext uri="{FF2B5EF4-FFF2-40B4-BE49-F238E27FC236}">
                    <a16:creationId xmlns:a16="http://schemas.microsoft.com/office/drawing/2014/main" id="{82AE3F66-3A15-45D2-8928-D6F344F5DE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017" y="420281"/>
                <a:ext cx="615853" cy="566714"/>
              </a:xfrm>
              <a:prstGeom prst="rect">
                <a:avLst/>
              </a:prstGeom>
            </p:spPr>
          </p:pic>
        </p:grpSp>
      </p:grpSp>
      <p:sp>
        <p:nvSpPr>
          <p:cNvPr id="26" name="TextBox 25">
            <a:extLst>
              <a:ext uri="{FF2B5EF4-FFF2-40B4-BE49-F238E27FC236}">
                <a16:creationId xmlns:a16="http://schemas.microsoft.com/office/drawing/2014/main" id="{138735E5-CA76-4A1D-B643-C0BAFC488FB3}"/>
              </a:ext>
            </a:extLst>
          </p:cNvPr>
          <p:cNvSpPr txBox="1"/>
          <p:nvPr/>
        </p:nvSpPr>
        <p:spPr>
          <a:xfrm>
            <a:off x="249774" y="4964902"/>
            <a:ext cx="1624616" cy="369332"/>
          </a:xfrm>
          <a:prstGeom prst="rect">
            <a:avLst/>
          </a:prstGeom>
          <a:noFill/>
        </p:spPr>
        <p:txBody>
          <a:bodyPr wrap="square" rtlCol="0">
            <a:spAutoFit/>
          </a:bodyPr>
          <a:lstStyle/>
          <a:p>
            <a:r>
              <a:rPr lang="en-GB" b="1" dirty="0"/>
              <a:t>Local Area</a:t>
            </a:r>
          </a:p>
        </p:txBody>
      </p:sp>
      <p:sp>
        <p:nvSpPr>
          <p:cNvPr id="27" name="Rectangle 26">
            <a:extLst>
              <a:ext uri="{FF2B5EF4-FFF2-40B4-BE49-F238E27FC236}">
                <a16:creationId xmlns:a16="http://schemas.microsoft.com/office/drawing/2014/main" id="{EA5EBB1E-D1E7-4B32-90CB-4EB228924408}"/>
              </a:ext>
            </a:extLst>
          </p:cNvPr>
          <p:cNvSpPr/>
          <p:nvPr/>
        </p:nvSpPr>
        <p:spPr>
          <a:xfrm>
            <a:off x="319638" y="5250276"/>
            <a:ext cx="1001884" cy="45719"/>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9" name="Group 28">
            <a:extLst>
              <a:ext uri="{FF2B5EF4-FFF2-40B4-BE49-F238E27FC236}">
                <a16:creationId xmlns:a16="http://schemas.microsoft.com/office/drawing/2014/main" id="{19BB0DA4-CD3C-4EFC-9C77-E2BAAA2BBB13}"/>
              </a:ext>
            </a:extLst>
          </p:cNvPr>
          <p:cNvGrpSpPr/>
          <p:nvPr/>
        </p:nvGrpSpPr>
        <p:grpSpPr>
          <a:xfrm>
            <a:off x="8828708" y="5167946"/>
            <a:ext cx="2542712" cy="415051"/>
            <a:chOff x="9004918" y="604403"/>
            <a:chExt cx="2542712" cy="415051"/>
          </a:xfrm>
        </p:grpSpPr>
        <p:sp>
          <p:nvSpPr>
            <p:cNvPr id="30" name="TextBox 29">
              <a:extLst>
                <a:ext uri="{FF2B5EF4-FFF2-40B4-BE49-F238E27FC236}">
                  <a16:creationId xmlns:a16="http://schemas.microsoft.com/office/drawing/2014/main" id="{6EB043BF-B564-4448-98CC-1F9D3D9BC61A}"/>
                </a:ext>
              </a:extLst>
            </p:cNvPr>
            <p:cNvSpPr txBox="1"/>
            <p:nvPr/>
          </p:nvSpPr>
          <p:spPr>
            <a:xfrm>
              <a:off x="9445839" y="604403"/>
              <a:ext cx="2101791" cy="369332"/>
            </a:xfrm>
            <a:prstGeom prst="rect">
              <a:avLst/>
            </a:prstGeom>
            <a:noFill/>
          </p:spPr>
          <p:txBody>
            <a:bodyPr wrap="square" rtlCol="0">
              <a:spAutoFit/>
            </a:bodyPr>
            <a:lstStyle/>
            <a:p>
              <a:r>
                <a:rPr lang="en-GB" b="1" dirty="0"/>
                <a:t>Website Links</a:t>
              </a:r>
            </a:p>
          </p:txBody>
        </p:sp>
        <p:sp>
          <p:nvSpPr>
            <p:cNvPr id="31" name="Rectangle 30">
              <a:extLst>
                <a:ext uri="{FF2B5EF4-FFF2-40B4-BE49-F238E27FC236}">
                  <a16:creationId xmlns:a16="http://schemas.microsoft.com/office/drawing/2014/main" id="{90AFD7D4-CF54-4037-94E3-CCBAB900E65E}"/>
                </a:ext>
              </a:extLst>
            </p:cNvPr>
            <p:cNvSpPr/>
            <p:nvPr/>
          </p:nvSpPr>
          <p:spPr>
            <a:xfrm>
              <a:off x="9004918" y="973735"/>
              <a:ext cx="2234212"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34" name="Picture 33">
            <a:extLst>
              <a:ext uri="{FF2B5EF4-FFF2-40B4-BE49-F238E27FC236}">
                <a16:creationId xmlns:a16="http://schemas.microsoft.com/office/drawing/2014/main" id="{6DAF141D-1CCE-40D7-B6BA-14F557A1D17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14057" y="5140620"/>
            <a:ext cx="355572" cy="355572"/>
          </a:xfrm>
          <a:prstGeom prst="rect">
            <a:avLst/>
          </a:prstGeom>
        </p:spPr>
      </p:pic>
      <p:sp>
        <p:nvSpPr>
          <p:cNvPr id="32" name="TextBox 31">
            <a:extLst>
              <a:ext uri="{FF2B5EF4-FFF2-40B4-BE49-F238E27FC236}">
                <a16:creationId xmlns:a16="http://schemas.microsoft.com/office/drawing/2014/main" id="{6C8B849A-D632-4D58-9FF0-617D25245093}"/>
              </a:ext>
            </a:extLst>
          </p:cNvPr>
          <p:cNvSpPr txBox="1"/>
          <p:nvPr/>
        </p:nvSpPr>
        <p:spPr>
          <a:xfrm>
            <a:off x="258925" y="5352612"/>
            <a:ext cx="8477346" cy="1107996"/>
          </a:xfrm>
          <a:prstGeom prst="rect">
            <a:avLst/>
          </a:prstGeom>
          <a:noFill/>
        </p:spPr>
        <p:txBody>
          <a:bodyPr wrap="square">
            <a:spAutoFit/>
          </a:bodyPr>
          <a:lstStyle/>
          <a:p>
            <a:r>
              <a:rPr lang="en-GB" sz="1100" i="0" u="none" strike="noStrike" baseline="0" dirty="0">
                <a:solidFill>
                  <a:srgbClr val="000000"/>
                </a:solidFill>
              </a:rPr>
              <a:t>The Romans established a town at what is now known as Exeter. The Roman name for Exeter was </a:t>
            </a:r>
            <a:r>
              <a:rPr lang="en-GB" sz="1100" i="0" u="none" strike="noStrike" baseline="0" dirty="0" err="1">
                <a:solidFill>
                  <a:srgbClr val="000000"/>
                </a:solidFill>
              </a:rPr>
              <a:t>Isca</a:t>
            </a:r>
            <a:r>
              <a:rPr lang="en-GB" sz="1100" i="0" u="none" strike="noStrike" baseline="0" dirty="0">
                <a:solidFill>
                  <a:srgbClr val="000000"/>
                </a:solidFill>
              </a:rPr>
              <a:t> </a:t>
            </a:r>
            <a:r>
              <a:rPr lang="en-GB" sz="1100" i="0" u="none" strike="noStrike" baseline="0" dirty="0" err="1">
                <a:solidFill>
                  <a:srgbClr val="000000"/>
                </a:solidFill>
              </a:rPr>
              <a:t>Dumnoniorum</a:t>
            </a:r>
            <a:r>
              <a:rPr lang="en-GB" sz="1100" i="0" u="none" strike="noStrike" baseline="0" dirty="0">
                <a:solidFill>
                  <a:srgbClr val="000000"/>
                </a:solidFill>
              </a:rPr>
              <a:t>. The area was settled in around AD 55. There have been a lot of archaeological finds in Exeter including a bathhouse and a fort. Parts of the Roman wall built around the city still exist. </a:t>
            </a:r>
          </a:p>
          <a:p>
            <a:r>
              <a:rPr lang="en-GB" sz="1100" i="0" u="none" strike="noStrike" baseline="0" dirty="0">
                <a:solidFill>
                  <a:srgbClr val="000000"/>
                </a:solidFill>
              </a:rPr>
              <a:t>The Celts </a:t>
            </a:r>
          </a:p>
          <a:p>
            <a:r>
              <a:rPr lang="en-GB" sz="1100" i="0" u="none" strike="noStrike" baseline="0" dirty="0">
                <a:solidFill>
                  <a:srgbClr val="000000"/>
                </a:solidFill>
              </a:rPr>
              <a:t>The Celts were not one people, but rather many different tribes who lived in Britain and across Europe from 750 BC. Originally, they migrated from Europe and settled in Britain during the Iron Age. </a:t>
            </a:r>
            <a:endParaRPr lang="en-GB" sz="1100" dirty="0"/>
          </a:p>
        </p:txBody>
      </p:sp>
      <p:sp>
        <p:nvSpPr>
          <p:cNvPr id="33" name="TextBox 32">
            <a:extLst>
              <a:ext uri="{FF2B5EF4-FFF2-40B4-BE49-F238E27FC236}">
                <a16:creationId xmlns:a16="http://schemas.microsoft.com/office/drawing/2014/main" id="{DBB90FA1-45E8-499C-B5D9-1AAD3E50A017}"/>
              </a:ext>
            </a:extLst>
          </p:cNvPr>
          <p:cNvSpPr txBox="1"/>
          <p:nvPr/>
        </p:nvSpPr>
        <p:spPr>
          <a:xfrm>
            <a:off x="8710660" y="5660388"/>
            <a:ext cx="3207800" cy="769441"/>
          </a:xfrm>
          <a:prstGeom prst="rect">
            <a:avLst/>
          </a:prstGeom>
          <a:noFill/>
        </p:spPr>
        <p:txBody>
          <a:bodyPr wrap="square">
            <a:spAutoFit/>
          </a:bodyPr>
          <a:lstStyle/>
          <a:p>
            <a:r>
              <a:rPr lang="en-GB" sz="1100" b="0" i="0" u="sng" strike="noStrike" baseline="0" dirty="0">
                <a:solidFill>
                  <a:srgbClr val="0070C0"/>
                </a:solidFill>
                <a:latin typeface="Calibri" panose="020F0502020204030204" pitchFamily="34" charset="0"/>
              </a:rPr>
              <a:t>https://www.bbc.co.uk/bitesize/topics/zwmpfg8 </a:t>
            </a:r>
          </a:p>
          <a:p>
            <a:r>
              <a:rPr lang="en-GB" sz="1100" b="0" i="0" u="sng" strike="noStrike" baseline="0" dirty="0">
                <a:solidFill>
                  <a:srgbClr val="0070C0"/>
                </a:solidFill>
                <a:latin typeface="Calibri" panose="020F0502020204030204" pitchFamily="34" charset="0"/>
              </a:rPr>
              <a:t>http://primaryhomeworkhelp.co.uk/Romans.html </a:t>
            </a:r>
          </a:p>
          <a:p>
            <a:r>
              <a:rPr lang="en-GB" sz="1100" b="0" i="0" u="sng" strike="noStrike" baseline="0" dirty="0">
                <a:solidFill>
                  <a:srgbClr val="0070C0"/>
                </a:solidFill>
                <a:latin typeface="Calibri" panose="020F0502020204030204" pitchFamily="34" charset="0"/>
              </a:rPr>
              <a:t>http://primaryfacts.com/1256/the-roman-invasion-of-britain-when-and-why/ </a:t>
            </a:r>
            <a:endParaRPr lang="en-GB" sz="1100" b="1" u="sng" dirty="0">
              <a:solidFill>
                <a:srgbClr val="0070C0"/>
              </a:solidFill>
            </a:endParaRPr>
          </a:p>
        </p:txBody>
      </p:sp>
      <p:pic>
        <p:nvPicPr>
          <p:cNvPr id="28" name="Picture 27">
            <a:extLst>
              <a:ext uri="{FF2B5EF4-FFF2-40B4-BE49-F238E27FC236}">
                <a16:creationId xmlns:a16="http://schemas.microsoft.com/office/drawing/2014/main" id="{7C72F2CF-052C-4ACC-A20B-B4A58C67566C}"/>
              </a:ext>
            </a:extLst>
          </p:cNvPr>
          <p:cNvPicPr>
            <a:picLocks noChangeAspect="1"/>
          </p:cNvPicPr>
          <p:nvPr/>
        </p:nvPicPr>
        <p:blipFill>
          <a:blip r:embed="rId5"/>
          <a:stretch>
            <a:fillRect/>
          </a:stretch>
        </p:blipFill>
        <p:spPr>
          <a:xfrm>
            <a:off x="3949787" y="2836235"/>
            <a:ext cx="2266682" cy="1764406"/>
          </a:xfrm>
          <a:prstGeom prst="rect">
            <a:avLst/>
          </a:prstGeom>
        </p:spPr>
      </p:pic>
      <p:sp>
        <p:nvSpPr>
          <p:cNvPr id="36" name="TextBox 35">
            <a:extLst>
              <a:ext uri="{FF2B5EF4-FFF2-40B4-BE49-F238E27FC236}">
                <a16:creationId xmlns:a16="http://schemas.microsoft.com/office/drawing/2014/main" id="{0D5E1A74-454D-4C0B-9C53-81C4CE3911C3}"/>
              </a:ext>
            </a:extLst>
          </p:cNvPr>
          <p:cNvSpPr txBox="1"/>
          <p:nvPr/>
        </p:nvSpPr>
        <p:spPr>
          <a:xfrm>
            <a:off x="6753438" y="2833381"/>
            <a:ext cx="1511650" cy="1815882"/>
          </a:xfrm>
          <a:prstGeom prst="rect">
            <a:avLst/>
          </a:prstGeom>
          <a:noFill/>
          <a:ln w="3175">
            <a:solidFill>
              <a:schemeClr val="tx1"/>
            </a:solidFill>
          </a:ln>
        </p:spPr>
        <p:txBody>
          <a:bodyPr wrap="square">
            <a:spAutoFit/>
          </a:bodyPr>
          <a:lstStyle/>
          <a:p>
            <a:r>
              <a:rPr lang="en-GB" sz="1400" b="1" i="0" u="none" strike="noStrike" baseline="0" dirty="0">
                <a:solidFill>
                  <a:srgbClr val="000000"/>
                </a:solidFill>
              </a:rPr>
              <a:t>Roman numerals: </a:t>
            </a:r>
            <a:endParaRPr lang="en-GB" sz="1400" b="0" i="0" u="none" strike="noStrike" baseline="0" dirty="0">
              <a:solidFill>
                <a:srgbClr val="000000"/>
              </a:solidFill>
            </a:endParaRPr>
          </a:p>
          <a:p>
            <a:r>
              <a:rPr lang="en-GB" sz="1400" b="1" i="0" u="none" strike="noStrike" baseline="0" dirty="0">
                <a:solidFill>
                  <a:srgbClr val="000000"/>
                </a:solidFill>
              </a:rPr>
              <a:t>I - 1 </a:t>
            </a:r>
            <a:endParaRPr lang="en-GB" sz="1400" b="0" i="0" u="none" strike="noStrike" baseline="0" dirty="0">
              <a:solidFill>
                <a:srgbClr val="000000"/>
              </a:solidFill>
            </a:endParaRPr>
          </a:p>
          <a:p>
            <a:r>
              <a:rPr lang="en-GB" sz="1400" b="1" i="0" u="none" strike="noStrike" baseline="0" dirty="0">
                <a:solidFill>
                  <a:srgbClr val="000000"/>
                </a:solidFill>
              </a:rPr>
              <a:t>V - 5 </a:t>
            </a:r>
            <a:endParaRPr lang="en-GB" sz="1400" b="0" i="0" u="none" strike="noStrike" baseline="0" dirty="0">
              <a:solidFill>
                <a:srgbClr val="000000"/>
              </a:solidFill>
            </a:endParaRPr>
          </a:p>
          <a:p>
            <a:r>
              <a:rPr lang="en-GB" sz="1400" b="1" i="0" u="none" strike="noStrike" baseline="0" dirty="0">
                <a:solidFill>
                  <a:srgbClr val="000000"/>
                </a:solidFill>
              </a:rPr>
              <a:t>X - 10 </a:t>
            </a:r>
            <a:endParaRPr lang="en-GB" sz="1400" b="0" i="0" u="none" strike="noStrike" baseline="0" dirty="0">
              <a:solidFill>
                <a:srgbClr val="000000"/>
              </a:solidFill>
            </a:endParaRPr>
          </a:p>
          <a:p>
            <a:r>
              <a:rPr lang="en-GB" sz="1400" b="1" i="0" u="none" strike="noStrike" baseline="0" dirty="0">
                <a:solidFill>
                  <a:srgbClr val="000000"/>
                </a:solidFill>
              </a:rPr>
              <a:t>L - 50 </a:t>
            </a:r>
            <a:endParaRPr lang="en-GB" sz="1400" b="0" i="0" u="none" strike="noStrike" baseline="0" dirty="0">
              <a:solidFill>
                <a:srgbClr val="000000"/>
              </a:solidFill>
            </a:endParaRPr>
          </a:p>
          <a:p>
            <a:r>
              <a:rPr lang="en-GB" sz="1400" b="1" i="0" u="none" strike="noStrike" baseline="0" dirty="0">
                <a:solidFill>
                  <a:srgbClr val="000000"/>
                </a:solidFill>
              </a:rPr>
              <a:t>C - 100 </a:t>
            </a:r>
            <a:endParaRPr lang="en-GB" sz="1400" b="0" i="0" u="none" strike="noStrike" baseline="0" dirty="0">
              <a:solidFill>
                <a:srgbClr val="000000"/>
              </a:solidFill>
            </a:endParaRPr>
          </a:p>
          <a:p>
            <a:r>
              <a:rPr lang="en-GB" sz="1400" b="1" i="0" u="none" strike="noStrike" baseline="0" dirty="0">
                <a:solidFill>
                  <a:srgbClr val="000000"/>
                </a:solidFill>
              </a:rPr>
              <a:t>D - 500 </a:t>
            </a:r>
            <a:endParaRPr lang="en-GB" sz="1400" b="0" i="0" u="none" strike="noStrike" baseline="0" dirty="0">
              <a:solidFill>
                <a:srgbClr val="000000"/>
              </a:solidFill>
            </a:endParaRPr>
          </a:p>
          <a:p>
            <a:r>
              <a:rPr lang="en-GB" sz="1400" b="1" i="0" u="none" strike="noStrike" baseline="0" dirty="0">
                <a:solidFill>
                  <a:srgbClr val="000000"/>
                </a:solidFill>
              </a:rPr>
              <a:t>M – 1,000 </a:t>
            </a:r>
            <a:endParaRPr lang="en-GB" sz="1400" dirty="0"/>
          </a:p>
        </p:txBody>
      </p:sp>
    </p:spTree>
    <p:extLst>
      <p:ext uri="{BB962C8B-B14F-4D97-AF65-F5344CB8AC3E}">
        <p14:creationId xmlns:p14="http://schemas.microsoft.com/office/powerpoint/2010/main" val="33631837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TotalTime>
  <Words>780</Words>
  <Application>Microsoft Office PowerPoint</Application>
  <PresentationFormat>Widescreen</PresentationFormat>
  <Paragraphs>83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Buck</dc:creator>
  <cp:lastModifiedBy>Kate Buck</cp:lastModifiedBy>
  <cp:revision>30</cp:revision>
  <dcterms:created xsi:type="dcterms:W3CDTF">2019-11-19T10:04:29Z</dcterms:created>
  <dcterms:modified xsi:type="dcterms:W3CDTF">2020-10-19T18:58:53Z</dcterms:modified>
</cp:coreProperties>
</file>