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3" d="100"/>
          <a:sy n="73"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DA328C-0A1F-4276-B799-F3ED8CDC4DD2}" type="datetimeFigureOut">
              <a:rPr lang="en-GB" smtClean="0"/>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244802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DA328C-0A1F-4276-B799-F3ED8CDC4DD2}" type="datetimeFigureOut">
              <a:rPr lang="en-GB" smtClean="0"/>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116011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DA328C-0A1F-4276-B799-F3ED8CDC4DD2}" type="datetimeFigureOut">
              <a:rPr lang="en-GB" smtClean="0"/>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185858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DA328C-0A1F-4276-B799-F3ED8CDC4DD2}" type="datetimeFigureOut">
              <a:rPr lang="en-GB" smtClean="0"/>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191931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DA328C-0A1F-4276-B799-F3ED8CDC4DD2}" type="datetimeFigureOut">
              <a:rPr lang="en-GB" smtClean="0"/>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205719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DA328C-0A1F-4276-B799-F3ED8CDC4DD2}" type="datetimeFigureOut">
              <a:rPr lang="en-GB" smtClean="0"/>
              <a:t>21/03/2020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3988364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DA328C-0A1F-4276-B799-F3ED8CDC4DD2}" type="datetimeFigureOut">
              <a:rPr lang="en-GB" smtClean="0"/>
              <a:t>21/03/2020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380990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DA328C-0A1F-4276-B799-F3ED8CDC4DD2}" type="datetimeFigureOut">
              <a:rPr lang="en-GB" smtClean="0"/>
              <a:t>21/03/2020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2975199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A328C-0A1F-4276-B799-F3ED8CDC4DD2}" type="datetimeFigureOut">
              <a:rPr lang="en-GB" smtClean="0"/>
              <a:t>21/03/2020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1416728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A328C-0A1F-4276-B799-F3ED8CDC4DD2}" type="datetimeFigureOut">
              <a:rPr lang="en-GB" smtClean="0"/>
              <a:t>21/03/2020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4150233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A328C-0A1F-4276-B799-F3ED8CDC4DD2}" type="datetimeFigureOut">
              <a:rPr lang="en-GB" smtClean="0"/>
              <a:t>21/03/2020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95E35E-B7A6-4907-8DBD-4C38C9EC30FA}" type="slidenum">
              <a:rPr lang="en-GB" smtClean="0"/>
              <a:t>‹#›</a:t>
            </a:fld>
            <a:endParaRPr lang="en-GB"/>
          </a:p>
        </p:txBody>
      </p:sp>
    </p:spTree>
    <p:extLst>
      <p:ext uri="{BB962C8B-B14F-4D97-AF65-F5344CB8AC3E}">
        <p14:creationId xmlns:p14="http://schemas.microsoft.com/office/powerpoint/2010/main" val="85054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A328C-0A1F-4276-B799-F3ED8CDC4DD2}" type="datetimeFigureOut">
              <a:rPr lang="en-GB" smtClean="0"/>
              <a:t>21/03/2020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5E35E-B7A6-4907-8DBD-4C38C9EC30FA}" type="slidenum">
              <a:rPr lang="en-GB" smtClean="0"/>
              <a:t>‹#›</a:t>
            </a:fld>
            <a:endParaRPr lang="en-GB"/>
          </a:p>
        </p:txBody>
      </p:sp>
    </p:spTree>
    <p:extLst>
      <p:ext uri="{BB962C8B-B14F-4D97-AF65-F5344CB8AC3E}">
        <p14:creationId xmlns:p14="http://schemas.microsoft.com/office/powerpoint/2010/main" val="3949904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rimaryhomeworkhelp.co.uk/vikingsax.html" TargetMode="External"/><Relationship Id="rId2" Type="http://schemas.openxmlformats.org/officeDocument/2006/relationships/hyperlink" Target="https://www.natgeokids.com/uk/category/discover/history/" TargetMode="External"/><Relationship Id="rId1" Type="http://schemas.openxmlformats.org/officeDocument/2006/relationships/slideLayout" Target="../slideLayouts/slideLayout1.xml"/><Relationship Id="rId4" Type="http://schemas.openxmlformats.org/officeDocument/2006/relationships/hyperlink" Target="https://www.bbc.co.uk/bitesize/topics/zxsbcd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851" y="206887"/>
            <a:ext cx="6798668" cy="1569660"/>
          </a:xfrm>
          <a:prstGeom prst="rect">
            <a:avLst/>
          </a:prstGeom>
          <a:noFill/>
        </p:spPr>
        <p:txBody>
          <a:bodyPr wrap="square" rtlCol="0">
            <a:spAutoFit/>
          </a:bodyPr>
          <a:lstStyle/>
          <a:p>
            <a:endParaRPr lang="en-GB" sz="3200" u="sng" dirty="0" smtClean="0"/>
          </a:p>
          <a:p>
            <a:r>
              <a:rPr lang="en-GB" sz="3200" u="sng" dirty="0" smtClean="0"/>
              <a:t>Anglo-Saxons and Vikings </a:t>
            </a:r>
          </a:p>
          <a:p>
            <a:endParaRPr lang="en-GB" sz="3200" u="sng" dirty="0"/>
          </a:p>
        </p:txBody>
      </p:sp>
      <p:sp>
        <p:nvSpPr>
          <p:cNvPr id="5" name="TextBox 4"/>
          <p:cNvSpPr txBox="1"/>
          <p:nvPr/>
        </p:nvSpPr>
        <p:spPr>
          <a:xfrm>
            <a:off x="277851" y="1407216"/>
            <a:ext cx="11013926" cy="5016758"/>
          </a:xfrm>
          <a:prstGeom prst="rect">
            <a:avLst/>
          </a:prstGeom>
          <a:noFill/>
        </p:spPr>
        <p:txBody>
          <a:bodyPr wrap="square" rtlCol="0">
            <a:spAutoFit/>
          </a:bodyPr>
          <a:lstStyle/>
          <a:p>
            <a:endParaRPr lang="en-GB" sz="3200" u="sng" dirty="0" smtClean="0"/>
          </a:p>
          <a:p>
            <a:r>
              <a:rPr lang="en-GB" sz="3200" dirty="0" smtClean="0"/>
              <a:t>Helpful websites from our Knowledge Organiser:</a:t>
            </a:r>
          </a:p>
          <a:p>
            <a:endParaRPr lang="en-GB" sz="3200" dirty="0"/>
          </a:p>
          <a:p>
            <a:r>
              <a:rPr lang="en-GB" sz="3200" dirty="0" smtClean="0">
                <a:hlinkClick r:id="rId2"/>
              </a:rPr>
              <a:t>https://www.natgeokids.com/uk/category/discover/history/</a:t>
            </a:r>
            <a:endParaRPr lang="en-GB" sz="3200" dirty="0" smtClean="0"/>
          </a:p>
          <a:p>
            <a:endParaRPr lang="en-GB" sz="3200" dirty="0" smtClean="0"/>
          </a:p>
          <a:p>
            <a:r>
              <a:rPr lang="en-GB" sz="3200" dirty="0" smtClean="0">
                <a:hlinkClick r:id="rId3"/>
              </a:rPr>
              <a:t>http://primaryhomeworkhelp.co.uk/vikingsax.html</a:t>
            </a:r>
            <a:r>
              <a:rPr lang="en-GB" sz="3200" dirty="0" smtClean="0"/>
              <a:t> </a:t>
            </a:r>
          </a:p>
          <a:p>
            <a:endParaRPr lang="en-GB" sz="3200" dirty="0" smtClean="0"/>
          </a:p>
          <a:p>
            <a:r>
              <a:rPr lang="en-GB" sz="3200" dirty="0" smtClean="0">
                <a:hlinkClick r:id="rId4"/>
              </a:rPr>
              <a:t>https://www.bbc.co.uk/bitesize/topics/zxsbcdm</a:t>
            </a:r>
            <a:r>
              <a:rPr lang="en-GB" sz="3200" dirty="0" smtClean="0"/>
              <a:t> </a:t>
            </a:r>
          </a:p>
          <a:p>
            <a:endParaRPr lang="en-GB" sz="3200" dirty="0" smtClean="0"/>
          </a:p>
          <a:p>
            <a:endParaRPr lang="en-GB" sz="3200" u="sng" dirty="0"/>
          </a:p>
        </p:txBody>
      </p:sp>
    </p:spTree>
    <p:extLst>
      <p:ext uri="{BB962C8B-B14F-4D97-AF65-F5344CB8AC3E}">
        <p14:creationId xmlns:p14="http://schemas.microsoft.com/office/powerpoint/2010/main" val="2362835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2353" y="195943"/>
            <a:ext cx="5609968" cy="2554545"/>
          </a:xfrm>
          <a:prstGeom prst="rect">
            <a:avLst/>
          </a:prstGeom>
          <a:noFill/>
        </p:spPr>
        <p:txBody>
          <a:bodyPr wrap="square" rtlCol="0">
            <a:spAutoFit/>
          </a:bodyPr>
          <a:lstStyle/>
          <a:p>
            <a:endParaRPr lang="en-GB" sz="3200" u="sng" dirty="0" smtClean="0"/>
          </a:p>
          <a:p>
            <a:r>
              <a:rPr lang="en-GB" sz="3200" u="sng" dirty="0" smtClean="0"/>
              <a:t>Monday 23</a:t>
            </a:r>
            <a:r>
              <a:rPr lang="en-GB" sz="3200" u="sng" baseline="30000" dirty="0" smtClean="0"/>
              <a:t>rd</a:t>
            </a:r>
            <a:r>
              <a:rPr lang="en-GB" sz="3200" u="sng" dirty="0" smtClean="0"/>
              <a:t> </a:t>
            </a:r>
            <a:r>
              <a:rPr lang="en-GB" sz="3200" u="sng" dirty="0" smtClean="0"/>
              <a:t>March</a:t>
            </a:r>
          </a:p>
          <a:p>
            <a:endParaRPr lang="en-GB" sz="3200" u="sng" dirty="0" smtClean="0"/>
          </a:p>
          <a:p>
            <a:r>
              <a:rPr lang="en-GB" sz="3200" u="sng" dirty="0" smtClean="0"/>
              <a:t>Timeline of events</a:t>
            </a:r>
            <a:endParaRPr lang="en-GB" sz="3200" u="sng" dirty="0" smtClean="0"/>
          </a:p>
          <a:p>
            <a:endParaRPr lang="en-GB" sz="3200" u="sng" dirty="0"/>
          </a:p>
        </p:txBody>
      </p:sp>
    </p:spTree>
    <p:extLst>
      <p:ext uri="{BB962C8B-B14F-4D97-AF65-F5344CB8AC3E}">
        <p14:creationId xmlns:p14="http://schemas.microsoft.com/office/powerpoint/2010/main" val="2764739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2778" y="783988"/>
            <a:ext cx="10185296" cy="5016758"/>
          </a:xfrm>
          <a:prstGeom prst="rect">
            <a:avLst/>
          </a:prstGeom>
          <a:noFill/>
        </p:spPr>
        <p:txBody>
          <a:bodyPr wrap="square" rtlCol="0">
            <a:spAutoFit/>
          </a:bodyPr>
          <a:lstStyle/>
          <a:p>
            <a:pPr algn="ctr"/>
            <a:r>
              <a:rPr lang="en-GB" sz="3200" dirty="0" smtClean="0"/>
              <a:t>This term we have been learning about the Anglo-Saxons and the Vikings.</a:t>
            </a:r>
          </a:p>
          <a:p>
            <a:pPr algn="ctr"/>
            <a:endParaRPr lang="en-GB" sz="3200" dirty="0"/>
          </a:p>
          <a:p>
            <a:pPr algn="ctr"/>
            <a:r>
              <a:rPr lang="en-GB" sz="3200" dirty="0" smtClean="0"/>
              <a:t>They both travelled to Britain for different reasons and had different impacts.</a:t>
            </a:r>
            <a:endParaRPr lang="en-GB" sz="3200" dirty="0" smtClean="0"/>
          </a:p>
          <a:p>
            <a:pPr algn="ctr"/>
            <a:endParaRPr lang="en-GB" sz="3200" u="sng" dirty="0"/>
          </a:p>
          <a:p>
            <a:pPr algn="ctr"/>
            <a:r>
              <a:rPr lang="en-GB" sz="3200" b="1" dirty="0" smtClean="0"/>
              <a:t>Can you create a timeline of the events on the next slide in your red books?</a:t>
            </a:r>
          </a:p>
          <a:p>
            <a:pPr algn="ctr"/>
            <a:endParaRPr lang="en-GB" sz="3200" b="1" dirty="0" smtClean="0"/>
          </a:p>
          <a:p>
            <a:pPr algn="ctr"/>
            <a:r>
              <a:rPr lang="en-GB" sz="3200" b="1" dirty="0" smtClean="0"/>
              <a:t>You could add pictures to it as well!</a:t>
            </a:r>
            <a:endParaRPr lang="en-GB" sz="3200" b="1" dirty="0"/>
          </a:p>
        </p:txBody>
      </p:sp>
    </p:spTree>
    <p:extLst>
      <p:ext uri="{BB962C8B-B14F-4D97-AF65-F5344CB8AC3E}">
        <p14:creationId xmlns:p14="http://schemas.microsoft.com/office/powerpoint/2010/main" val="409032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94923095"/>
              </p:ext>
            </p:extLst>
          </p:nvPr>
        </p:nvGraphicFramePr>
        <p:xfrm>
          <a:off x="421541" y="1619793"/>
          <a:ext cx="11338562" cy="4872446"/>
        </p:xfrm>
        <a:graphic>
          <a:graphicData uri="http://schemas.openxmlformats.org/drawingml/2006/table">
            <a:tbl>
              <a:tblPr firstRow="1" bandRow="1">
                <a:tableStyleId>{5940675A-B579-460E-94D1-54222C63F5DA}</a:tableStyleId>
              </a:tblPr>
              <a:tblGrid>
                <a:gridCol w="2834640">
                  <a:extLst>
                    <a:ext uri="{9D8B030D-6E8A-4147-A177-3AD203B41FA5}">
                      <a16:colId xmlns:a16="http://schemas.microsoft.com/office/drawing/2014/main" val="3075661202"/>
                    </a:ext>
                  </a:extLst>
                </a:gridCol>
                <a:gridCol w="944880">
                  <a:extLst>
                    <a:ext uri="{9D8B030D-6E8A-4147-A177-3AD203B41FA5}">
                      <a16:colId xmlns:a16="http://schemas.microsoft.com/office/drawing/2014/main" val="839223880"/>
                    </a:ext>
                  </a:extLst>
                </a:gridCol>
                <a:gridCol w="1889761">
                  <a:extLst>
                    <a:ext uri="{9D8B030D-6E8A-4147-A177-3AD203B41FA5}">
                      <a16:colId xmlns:a16="http://schemas.microsoft.com/office/drawing/2014/main" val="3191715695"/>
                    </a:ext>
                  </a:extLst>
                </a:gridCol>
                <a:gridCol w="1889761">
                  <a:extLst>
                    <a:ext uri="{9D8B030D-6E8A-4147-A177-3AD203B41FA5}">
                      <a16:colId xmlns:a16="http://schemas.microsoft.com/office/drawing/2014/main" val="269230321"/>
                    </a:ext>
                  </a:extLst>
                </a:gridCol>
                <a:gridCol w="944880">
                  <a:extLst>
                    <a:ext uri="{9D8B030D-6E8A-4147-A177-3AD203B41FA5}">
                      <a16:colId xmlns:a16="http://schemas.microsoft.com/office/drawing/2014/main" val="3522567242"/>
                    </a:ext>
                  </a:extLst>
                </a:gridCol>
                <a:gridCol w="2834640">
                  <a:extLst>
                    <a:ext uri="{9D8B030D-6E8A-4147-A177-3AD203B41FA5}">
                      <a16:colId xmlns:a16="http://schemas.microsoft.com/office/drawing/2014/main" val="6576367"/>
                    </a:ext>
                  </a:extLst>
                </a:gridCol>
              </a:tblGrid>
              <a:tr h="1673044">
                <a:tc>
                  <a:txBody>
                    <a:bodyPr/>
                    <a:lstStyle/>
                    <a:p>
                      <a:pPr algn="ctr"/>
                      <a:r>
                        <a:rPr lang="en-GB" sz="2800" dirty="0" smtClean="0"/>
                        <a:t>Roman rule in Britain ends</a:t>
                      </a: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2800" dirty="0" smtClean="0"/>
                        <a:t>Vikings</a:t>
                      </a:r>
                      <a:r>
                        <a:rPr lang="en-GB" sz="2800" baseline="0" dirty="0" smtClean="0"/>
                        <a:t> and victorious in battles in Britain</a:t>
                      </a: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GB" sz="2800" dirty="0" smtClean="0"/>
                        <a:t>The Vikings and King Alfred divide</a:t>
                      </a:r>
                      <a:r>
                        <a:rPr lang="en-GB" sz="2800" baseline="0" dirty="0" smtClean="0"/>
                        <a:t> England</a:t>
                      </a: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algn="ctr"/>
                      <a:r>
                        <a:rPr lang="en-GB" sz="2800" dirty="0" smtClean="0"/>
                        <a:t>King Alfred dies</a:t>
                      </a: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7394257"/>
                  </a:ext>
                </a:extLst>
              </a:tr>
              <a:tr h="1686109">
                <a:tc>
                  <a:txBody>
                    <a:bodyPr/>
                    <a:lstStyle/>
                    <a:p>
                      <a:pPr algn="ctr"/>
                      <a:r>
                        <a:rPr lang="en-GB" sz="2800" dirty="0" smtClean="0"/>
                        <a:t>Lindisfarne monastery is raided by Vikings</a:t>
                      </a: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2800" dirty="0" smtClean="0"/>
                        <a:t>Angles,</a:t>
                      </a:r>
                      <a:r>
                        <a:rPr lang="en-GB" sz="2800" baseline="0" dirty="0" smtClean="0"/>
                        <a:t> Saxons and Jutes travel to Britain</a:t>
                      </a: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gridSpan="2">
                  <a:txBody>
                    <a:bodyPr/>
                    <a:lstStyle/>
                    <a:p>
                      <a:pPr algn="ctr"/>
                      <a:r>
                        <a:rPr lang="en-GB" sz="2800" dirty="0" smtClean="0"/>
                        <a:t>First Christian English king</a:t>
                      </a:r>
                      <a:r>
                        <a:rPr lang="en-GB" sz="2800" baseline="0" dirty="0" smtClean="0"/>
                        <a:t> is crowned </a:t>
                      </a: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pPr algn="ctr"/>
                      <a:r>
                        <a:rPr lang="en-GB" sz="2800" dirty="0" smtClean="0"/>
                        <a:t>First</a:t>
                      </a:r>
                      <a:r>
                        <a:rPr lang="en-GB" sz="2800" baseline="0" dirty="0" smtClean="0"/>
                        <a:t> recorded Viking attack</a:t>
                      </a: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02973765"/>
                  </a:ext>
                </a:extLst>
              </a:tr>
              <a:tr h="151329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800" dirty="0" smtClean="0"/>
                        <a:t>Battle of Hastings which signifies Norman rule</a:t>
                      </a:r>
                    </a:p>
                    <a:p>
                      <a:pPr algn="ct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tc>
                <a:tc gridSpan="2">
                  <a:txBody>
                    <a:bodyPr/>
                    <a:lstStyle/>
                    <a:p>
                      <a:pPr algn="ctr"/>
                      <a:r>
                        <a:rPr lang="en-GB" sz="2800" dirty="0" smtClean="0"/>
                        <a:t>Augustine comes to spread</a:t>
                      </a:r>
                      <a:r>
                        <a:rPr lang="en-GB" sz="2800" baseline="0" dirty="0" smtClean="0"/>
                        <a:t> Christianity to England</a:t>
                      </a:r>
                      <a:endParaRPr lang="en-GB" sz="2800" dirty="0" smtClean="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tc>
                <a:tc gridSpan="2">
                  <a:txBody>
                    <a:bodyPr/>
                    <a:lstStyle/>
                    <a:p>
                      <a:pPr algn="ctr"/>
                      <a:r>
                        <a:rPr lang="en-GB" sz="2800" dirty="0" smtClean="0"/>
                        <a:t>Bede finishes</a:t>
                      </a:r>
                      <a:r>
                        <a:rPr lang="en-GB" sz="2800" baseline="0" dirty="0" smtClean="0"/>
                        <a:t> his ‘History of England’</a:t>
                      </a:r>
                      <a:endParaRPr lang="en-GB" sz="2800" dirty="0" smtClean="0"/>
                    </a:p>
                    <a:p>
                      <a:pPr algn="ctr"/>
                      <a:endParaRPr lang="en-GB" sz="2800" dirty="0"/>
                    </a:p>
                  </a:txBody>
                  <a:tcP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tc>
                <a:extLst>
                  <a:ext uri="{0D108BD9-81ED-4DB2-BD59-A6C34878D82A}">
                    <a16:rowId xmlns:a16="http://schemas.microsoft.com/office/drawing/2014/main" val="3638816980"/>
                  </a:ext>
                </a:extLst>
              </a:tr>
            </a:tbl>
          </a:graphicData>
        </a:graphic>
      </p:graphicFrame>
      <p:sp>
        <p:nvSpPr>
          <p:cNvPr id="6" name="TextBox 5"/>
          <p:cNvSpPr txBox="1"/>
          <p:nvPr/>
        </p:nvSpPr>
        <p:spPr>
          <a:xfrm>
            <a:off x="421541" y="222068"/>
            <a:ext cx="11217465" cy="1077218"/>
          </a:xfrm>
          <a:prstGeom prst="rect">
            <a:avLst/>
          </a:prstGeom>
          <a:noFill/>
        </p:spPr>
        <p:txBody>
          <a:bodyPr wrap="square" rtlCol="0">
            <a:spAutoFit/>
          </a:bodyPr>
          <a:lstStyle/>
          <a:p>
            <a:pPr algn="ctr"/>
            <a:r>
              <a:rPr lang="en-GB" sz="3200" dirty="0" smtClean="0"/>
              <a:t>Use the websites from our knowledge organiser </a:t>
            </a:r>
            <a:r>
              <a:rPr lang="en-GB" sz="3200" u="sng" dirty="0" smtClean="0"/>
              <a:t>and</a:t>
            </a:r>
            <a:r>
              <a:rPr lang="en-GB" sz="3200" dirty="0"/>
              <a:t> </a:t>
            </a:r>
            <a:r>
              <a:rPr lang="en-GB" sz="3200" dirty="0" smtClean="0"/>
              <a:t>information </a:t>
            </a:r>
            <a:r>
              <a:rPr lang="en-GB" sz="3200" dirty="0"/>
              <a:t>books on Plymouth Library Service </a:t>
            </a:r>
            <a:r>
              <a:rPr lang="en-GB" sz="3200" dirty="0" smtClean="0"/>
              <a:t>online.</a:t>
            </a:r>
            <a:endParaRPr lang="en-GB" sz="3200" dirty="0"/>
          </a:p>
        </p:txBody>
      </p:sp>
    </p:spTree>
    <p:extLst>
      <p:ext uri="{BB962C8B-B14F-4D97-AF65-F5344CB8AC3E}">
        <p14:creationId xmlns:p14="http://schemas.microsoft.com/office/powerpoint/2010/main" val="53671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2353" y="167699"/>
            <a:ext cx="5609968" cy="2554545"/>
          </a:xfrm>
          <a:prstGeom prst="rect">
            <a:avLst/>
          </a:prstGeom>
          <a:noFill/>
        </p:spPr>
        <p:txBody>
          <a:bodyPr wrap="square" rtlCol="0">
            <a:spAutoFit/>
          </a:bodyPr>
          <a:lstStyle/>
          <a:p>
            <a:endParaRPr lang="en-GB" sz="3200" u="sng" dirty="0" smtClean="0"/>
          </a:p>
          <a:p>
            <a:r>
              <a:rPr lang="en-GB" sz="3200" u="sng" dirty="0" smtClean="0"/>
              <a:t>Wednesday 25</a:t>
            </a:r>
            <a:r>
              <a:rPr lang="en-GB" sz="3200" u="sng" baseline="30000" dirty="0" smtClean="0"/>
              <a:t>th</a:t>
            </a:r>
            <a:r>
              <a:rPr lang="en-GB" sz="3200" u="sng" dirty="0" smtClean="0"/>
              <a:t> </a:t>
            </a:r>
            <a:r>
              <a:rPr lang="en-GB" sz="3200" u="sng" dirty="0" smtClean="0"/>
              <a:t>March</a:t>
            </a:r>
          </a:p>
          <a:p>
            <a:endParaRPr lang="en-GB" sz="3200" u="sng" dirty="0"/>
          </a:p>
          <a:p>
            <a:r>
              <a:rPr lang="en-GB" sz="3200" u="sng" dirty="0" smtClean="0"/>
              <a:t>Viking longships</a:t>
            </a:r>
            <a:endParaRPr lang="en-GB" sz="3200" u="sng" dirty="0" smtClean="0"/>
          </a:p>
          <a:p>
            <a:endParaRPr lang="en-GB" sz="3200" u="sng" dirty="0"/>
          </a:p>
        </p:txBody>
      </p:sp>
    </p:spTree>
    <p:extLst>
      <p:ext uri="{BB962C8B-B14F-4D97-AF65-F5344CB8AC3E}">
        <p14:creationId xmlns:p14="http://schemas.microsoft.com/office/powerpoint/2010/main" val="366143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2778" y="548580"/>
            <a:ext cx="10319656" cy="6309420"/>
          </a:xfrm>
          <a:prstGeom prst="rect">
            <a:avLst/>
          </a:prstGeom>
          <a:noFill/>
        </p:spPr>
        <p:txBody>
          <a:bodyPr wrap="square" rtlCol="0">
            <a:spAutoFit/>
          </a:bodyPr>
          <a:lstStyle/>
          <a:p>
            <a:pPr algn="ctr"/>
            <a:r>
              <a:rPr lang="en-GB" sz="3200" dirty="0" smtClean="0"/>
              <a:t>Last week, we learnt about Viking long ships:</a:t>
            </a:r>
          </a:p>
          <a:p>
            <a:pPr algn="ctr"/>
            <a:endParaRPr lang="en-GB" sz="3200" dirty="0"/>
          </a:p>
          <a:p>
            <a:r>
              <a:rPr lang="en-GB" sz="2800" i="1" dirty="0"/>
              <a:t>There are several reasons why the Vikings became such successful invaders, and that is mostly due to the style of boat. The ships, which were perfect for sailing, were long (some 23m) and narrow, this meant they could travel quickly which was important in surprise attacks and get-aways. The ships were called ‘longships’ or ‘dragon ships.’ Another interesting fact is that Viking longships could sail in shallow water, therefore they could travel on rivers, as well as across the sea, and right up to the beach. This meant that the Viking warriors could get further inland to catch enemies unaware. The ships were also double ended, it could be quickly pushed off the beach again backwards and rowed away to sea. </a:t>
            </a:r>
          </a:p>
          <a:p>
            <a:pPr algn="ctr"/>
            <a:endParaRPr lang="en-GB" sz="3200" b="1" dirty="0"/>
          </a:p>
        </p:txBody>
      </p:sp>
    </p:spTree>
    <p:extLst>
      <p:ext uri="{BB962C8B-B14F-4D97-AF65-F5344CB8AC3E}">
        <p14:creationId xmlns:p14="http://schemas.microsoft.com/office/powerpoint/2010/main" val="3113079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3590" y="783988"/>
            <a:ext cx="10411096" cy="4031873"/>
          </a:xfrm>
          <a:prstGeom prst="rect">
            <a:avLst/>
          </a:prstGeom>
          <a:noFill/>
        </p:spPr>
        <p:txBody>
          <a:bodyPr wrap="square" rtlCol="0">
            <a:spAutoFit/>
          </a:bodyPr>
          <a:lstStyle/>
          <a:p>
            <a:pPr algn="ctr"/>
            <a:r>
              <a:rPr lang="en-GB" sz="3200" b="1" dirty="0" smtClean="0"/>
              <a:t>Create a poster about Viking Longships:</a:t>
            </a:r>
          </a:p>
          <a:p>
            <a:pPr algn="ctr"/>
            <a:endParaRPr lang="en-GB" sz="3200" b="1" dirty="0" smtClean="0"/>
          </a:p>
          <a:p>
            <a:pPr algn="ctr"/>
            <a:endParaRPr lang="en-GB" sz="3200" b="1" dirty="0"/>
          </a:p>
          <a:p>
            <a:pPr marL="457200" indent="-457200">
              <a:buFont typeface="Arial" panose="020B0604020202020204" pitchFamily="34" charset="0"/>
              <a:buChar char="•"/>
            </a:pPr>
            <a:r>
              <a:rPr lang="en-GB" sz="3200" dirty="0" smtClean="0"/>
              <a:t>Use your knowledge from last week</a:t>
            </a:r>
          </a:p>
          <a:p>
            <a:pPr marL="457200" indent="-457200">
              <a:buFont typeface="Arial" panose="020B0604020202020204" pitchFamily="34" charset="0"/>
              <a:buChar char="•"/>
            </a:pPr>
            <a:endParaRPr lang="en-GB" sz="3200" dirty="0" smtClean="0"/>
          </a:p>
          <a:p>
            <a:pPr marL="457200" indent="-457200">
              <a:buFont typeface="Arial" panose="020B0604020202020204" pitchFamily="34" charset="0"/>
              <a:buChar char="•"/>
            </a:pPr>
            <a:r>
              <a:rPr lang="en-GB" sz="3200" dirty="0" smtClean="0"/>
              <a:t>Use websites from our Knowledge Organiser</a:t>
            </a:r>
          </a:p>
          <a:p>
            <a:pPr marL="457200" indent="-457200">
              <a:buFont typeface="Arial" panose="020B0604020202020204" pitchFamily="34" charset="0"/>
              <a:buChar char="•"/>
            </a:pPr>
            <a:endParaRPr lang="en-GB" sz="3200" dirty="0"/>
          </a:p>
          <a:p>
            <a:pPr marL="457200" indent="-457200">
              <a:buFont typeface="Arial" panose="020B0604020202020204" pitchFamily="34" charset="0"/>
              <a:buChar char="•"/>
            </a:pPr>
            <a:r>
              <a:rPr lang="en-GB" sz="3200" dirty="0" smtClean="0"/>
              <a:t>Use information books on Plymouth Library Service online</a:t>
            </a:r>
            <a:endParaRPr lang="en-GB" sz="3200" dirty="0"/>
          </a:p>
        </p:txBody>
      </p:sp>
    </p:spTree>
    <p:extLst>
      <p:ext uri="{BB962C8B-B14F-4D97-AF65-F5344CB8AC3E}">
        <p14:creationId xmlns:p14="http://schemas.microsoft.com/office/powerpoint/2010/main" val="1246663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344</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Eggbuckland Community College Academy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Rees-Williams</dc:creator>
  <cp:lastModifiedBy>Anna Rees-Williams</cp:lastModifiedBy>
  <cp:revision>6</cp:revision>
  <dcterms:created xsi:type="dcterms:W3CDTF">2020-03-21T17:36:54Z</dcterms:created>
  <dcterms:modified xsi:type="dcterms:W3CDTF">2020-03-21T18:16:27Z</dcterms:modified>
</cp:coreProperties>
</file>