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8464-25A3-41B5-AD1F-75E1068137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DBC850-689E-4312-BD01-760D3C7ADA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4821BD-62A3-4CE6-B0C9-B396332947DC}"/>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1473657A-0C76-414A-97EB-C21E9BBF8C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BF7431-7A16-434E-924B-8684172A8F61}"/>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31224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A6CB3-BC58-49F3-9D43-274EE1AA04E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A62461-98E1-4ADA-B50F-E850994459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1AB3F2-91B4-4E1D-A5D5-8E66825E9546}"/>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129ACF5D-C3E6-4968-97C4-1F51759CF7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FD5F3D-4A5F-43FA-A2C6-CA0DF36A120C}"/>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2858677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2477FA-0B92-4353-8F1F-DF1818E3CB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BED58-9534-471B-A106-5787FF7DD6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9AD67E-D4B8-42BF-9C4C-51EEBE1ABEE9}"/>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9C645757-C5CB-45CC-A512-3A491BC0BF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3B3BEF-DE01-4F09-BD43-553E4A56633F}"/>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74282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1763E-C3C0-47EA-B819-3664626148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A7F66C-D30D-475A-96FC-47874B54F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B9DFCB-21EA-4731-A983-B2122135FEA9}"/>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B3CC2858-72AA-4DDC-AF06-4073368D7E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5C861E-1F23-4B02-BFA0-04FE7BE5A3E4}"/>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254066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A81C4-B8A3-465A-9F1A-07F41CEB59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776FB04-B1D3-4740-B30F-8FB1A5EF1C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3C37F9-9EDB-4437-BBF7-6E16445214B4}"/>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177F8776-4436-415C-ACF9-C7BC3162C4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750CFB-5149-4DFE-83E0-77FA0A438077}"/>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44223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F201-38E5-4069-86D5-8138DB44BE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7CD991-BF7E-4BE9-BFFF-F87988F8BF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68442E-D93E-43C7-994B-74D720945E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212142B-A6B7-455E-ADC2-D01418BFEF6A}"/>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6" name="Footer Placeholder 5">
            <a:extLst>
              <a:ext uri="{FF2B5EF4-FFF2-40B4-BE49-F238E27FC236}">
                <a16:creationId xmlns:a16="http://schemas.microsoft.com/office/drawing/2014/main" id="{B04EA3A4-C5DB-4B06-AB70-FE1F2CE2C4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692610-407D-4619-86E8-3ACA1E545AB4}"/>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274216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2313F-352D-4EBC-B8C3-843EC76F905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D78812-BAFE-4367-93F8-0C30E575AA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A74700-6B9D-4790-A675-D9CF5321C6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4B9B27-33FE-44D6-8900-FA1AD22B76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D1257D-04A9-4D3D-9BD7-C888909F4A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69BF2F8-98F6-4016-98DA-647673FE581B}"/>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8" name="Footer Placeholder 7">
            <a:extLst>
              <a:ext uri="{FF2B5EF4-FFF2-40B4-BE49-F238E27FC236}">
                <a16:creationId xmlns:a16="http://schemas.microsoft.com/office/drawing/2014/main" id="{96648247-A282-4142-B22C-D483C9789D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75E01CC-C1F0-4985-B723-C750C65A8E3B}"/>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27789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033D7-EA5E-4CB1-8BEC-C1187E28116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0E487C-271A-4989-BF17-E097BD6F3B95}"/>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4" name="Footer Placeholder 3">
            <a:extLst>
              <a:ext uri="{FF2B5EF4-FFF2-40B4-BE49-F238E27FC236}">
                <a16:creationId xmlns:a16="http://schemas.microsoft.com/office/drawing/2014/main" id="{F7DA95C1-09D3-488F-870C-1C42637B2D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BE172A-F027-4401-8B12-780A5591DB57}"/>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622799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36C2FC-D66C-4C6E-8F82-00226F3FC835}"/>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3" name="Footer Placeholder 2">
            <a:extLst>
              <a:ext uri="{FF2B5EF4-FFF2-40B4-BE49-F238E27FC236}">
                <a16:creationId xmlns:a16="http://schemas.microsoft.com/office/drawing/2014/main" id="{CE002DE1-D423-4A27-8AAE-9061D038AB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1D3CF57-6EA9-4C14-8A61-049B33453BD8}"/>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40721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7B67F-B36D-4936-BCCC-751D6F314E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6945E6-139E-491A-85A3-85D727211D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008D62-B28A-4C30-A129-58EAFE510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53C62-A909-412B-9477-B03BCDE930CE}"/>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6" name="Footer Placeholder 5">
            <a:extLst>
              <a:ext uri="{FF2B5EF4-FFF2-40B4-BE49-F238E27FC236}">
                <a16:creationId xmlns:a16="http://schemas.microsoft.com/office/drawing/2014/main" id="{0E9B1F80-9B34-476D-8BE9-E249E295BB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1AA2CA-0738-4AE0-B1C3-06CC23358047}"/>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70027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CCE97-26D8-4DC6-ABEC-419F03AADC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9D761C-1565-4D05-8C6B-B8EBBF7168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AB3B3D-3E24-4CEA-8607-539EE8660E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1D4010-C064-41C0-9B3F-B0384BA234CB}"/>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6" name="Footer Placeholder 5">
            <a:extLst>
              <a:ext uri="{FF2B5EF4-FFF2-40B4-BE49-F238E27FC236}">
                <a16:creationId xmlns:a16="http://schemas.microsoft.com/office/drawing/2014/main" id="{750B1862-9143-4D39-BD5E-8B64F8CC48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4B2531-2178-47CF-B52E-97ADF2F4D6ED}"/>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2221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00FC80-5062-4A97-A98A-1572C163DD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CB649D-417F-43D6-845D-178270C664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76DB7F-B845-4CA9-A755-3F613D0A03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701CA531-FDB4-4446-BD19-CBB95E76E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9B0732-4BD6-455C-961B-317D33991C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44A55-CFA6-4737-AB56-BA4529A21F3E}" type="slidenum">
              <a:rPr lang="en-GB" smtClean="0"/>
              <a:t>‹#›</a:t>
            </a:fld>
            <a:endParaRPr lang="en-GB"/>
          </a:p>
        </p:txBody>
      </p:sp>
    </p:spTree>
    <p:extLst>
      <p:ext uri="{BB962C8B-B14F-4D97-AF65-F5344CB8AC3E}">
        <p14:creationId xmlns:p14="http://schemas.microsoft.com/office/powerpoint/2010/main" val="753504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C25427A0-C494-4989-A073-5982AA4A01C6}"/>
              </a:ext>
            </a:extLst>
          </p:cNvPr>
          <p:cNvGrpSpPr/>
          <p:nvPr/>
        </p:nvGrpSpPr>
        <p:grpSpPr>
          <a:xfrm>
            <a:off x="1336956" y="409726"/>
            <a:ext cx="10099478" cy="2327150"/>
            <a:chOff x="1336956" y="409726"/>
            <a:chExt cx="10099478" cy="2327150"/>
          </a:xfrm>
        </p:grpSpPr>
        <p:cxnSp>
          <p:nvCxnSpPr>
            <p:cNvPr id="6" name="Straight Connector 5">
              <a:extLst>
                <a:ext uri="{FF2B5EF4-FFF2-40B4-BE49-F238E27FC236}">
                  <a16:creationId xmlns:a16="http://schemas.microsoft.com/office/drawing/2014/main" id="{57C5F6ED-8F63-43B8-87B7-4136FE1D9D82}"/>
                </a:ext>
              </a:extLst>
            </p:cNvPr>
            <p:cNvCxnSpPr>
              <a:cxnSpLocks/>
              <a:stCxn id="7" idx="2"/>
            </p:cNvCxnSpPr>
            <p:nvPr/>
          </p:nvCxnSpPr>
          <p:spPr>
            <a:xfrm>
              <a:off x="1722307" y="1398652"/>
              <a:ext cx="9543456" cy="65064"/>
            </a:xfrm>
            <a:prstGeom prst="line">
              <a:avLst/>
            </a:prstGeom>
            <a:ln w="57150"/>
          </p:spPr>
          <p:style>
            <a:lnRef idx="1">
              <a:schemeClr val="dk1"/>
            </a:lnRef>
            <a:fillRef idx="0">
              <a:schemeClr val="dk1"/>
            </a:fillRef>
            <a:effectRef idx="0">
              <a:schemeClr val="dk1"/>
            </a:effectRef>
            <a:fontRef idx="minor">
              <a:schemeClr val="tx1"/>
            </a:fontRef>
          </p:style>
        </p:cxnSp>
        <p:sp>
          <p:nvSpPr>
            <p:cNvPr id="7" name="Oval 6">
              <a:extLst>
                <a:ext uri="{FF2B5EF4-FFF2-40B4-BE49-F238E27FC236}">
                  <a16:creationId xmlns:a16="http://schemas.microsoft.com/office/drawing/2014/main" id="{2AABB54C-EAA9-4C84-9DD8-EEB5C9D56A9E}"/>
                </a:ext>
              </a:extLst>
            </p:cNvPr>
            <p:cNvSpPr/>
            <p:nvPr/>
          </p:nvSpPr>
          <p:spPr>
            <a:xfrm>
              <a:off x="1722307" y="1323192"/>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Oval 9">
              <a:extLst>
                <a:ext uri="{FF2B5EF4-FFF2-40B4-BE49-F238E27FC236}">
                  <a16:creationId xmlns:a16="http://schemas.microsoft.com/office/drawing/2014/main" id="{C2479D3B-5C9A-4E29-A8ED-C7D79EE67E39}"/>
                </a:ext>
              </a:extLst>
            </p:cNvPr>
            <p:cNvSpPr/>
            <p:nvPr/>
          </p:nvSpPr>
          <p:spPr>
            <a:xfrm>
              <a:off x="2491643"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Oval 10">
              <a:extLst>
                <a:ext uri="{FF2B5EF4-FFF2-40B4-BE49-F238E27FC236}">
                  <a16:creationId xmlns:a16="http://schemas.microsoft.com/office/drawing/2014/main" id="{F573A01C-4E04-4B0D-BC9A-E4E13F2A81D9}"/>
                </a:ext>
              </a:extLst>
            </p:cNvPr>
            <p:cNvSpPr/>
            <p:nvPr/>
          </p:nvSpPr>
          <p:spPr>
            <a:xfrm>
              <a:off x="3202651"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Oval 11">
              <a:extLst>
                <a:ext uri="{FF2B5EF4-FFF2-40B4-BE49-F238E27FC236}">
                  <a16:creationId xmlns:a16="http://schemas.microsoft.com/office/drawing/2014/main" id="{C60BD872-5373-4616-92B3-78AFB26725F9}"/>
                </a:ext>
              </a:extLst>
            </p:cNvPr>
            <p:cNvSpPr/>
            <p:nvPr/>
          </p:nvSpPr>
          <p:spPr>
            <a:xfrm>
              <a:off x="3910077"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Oval 12">
              <a:extLst>
                <a:ext uri="{FF2B5EF4-FFF2-40B4-BE49-F238E27FC236}">
                  <a16:creationId xmlns:a16="http://schemas.microsoft.com/office/drawing/2014/main" id="{A69AC9C4-ED82-45DB-A946-F38E077A300D}"/>
                </a:ext>
              </a:extLst>
            </p:cNvPr>
            <p:cNvSpPr/>
            <p:nvPr/>
          </p:nvSpPr>
          <p:spPr>
            <a:xfrm>
              <a:off x="4679840"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Oval 13">
              <a:extLst>
                <a:ext uri="{FF2B5EF4-FFF2-40B4-BE49-F238E27FC236}">
                  <a16:creationId xmlns:a16="http://schemas.microsoft.com/office/drawing/2014/main" id="{E91E4333-059D-472A-990D-ABD0D3D7E815}"/>
                </a:ext>
              </a:extLst>
            </p:cNvPr>
            <p:cNvSpPr/>
            <p:nvPr/>
          </p:nvSpPr>
          <p:spPr>
            <a:xfrm>
              <a:off x="5378739"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Oval 14">
              <a:extLst>
                <a:ext uri="{FF2B5EF4-FFF2-40B4-BE49-F238E27FC236}">
                  <a16:creationId xmlns:a16="http://schemas.microsoft.com/office/drawing/2014/main" id="{A4D0CC64-38D3-426B-8173-2912226C2EAE}"/>
                </a:ext>
              </a:extLst>
            </p:cNvPr>
            <p:cNvSpPr/>
            <p:nvPr/>
          </p:nvSpPr>
          <p:spPr>
            <a:xfrm>
              <a:off x="6121463" y="134538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Oval 15">
              <a:extLst>
                <a:ext uri="{FF2B5EF4-FFF2-40B4-BE49-F238E27FC236}">
                  <a16:creationId xmlns:a16="http://schemas.microsoft.com/office/drawing/2014/main" id="{B43067FF-339C-4BA9-BA45-1D12E0846C9B}"/>
                </a:ext>
              </a:extLst>
            </p:cNvPr>
            <p:cNvSpPr/>
            <p:nvPr/>
          </p:nvSpPr>
          <p:spPr>
            <a:xfrm>
              <a:off x="6798835"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Oval 16">
              <a:extLst>
                <a:ext uri="{FF2B5EF4-FFF2-40B4-BE49-F238E27FC236}">
                  <a16:creationId xmlns:a16="http://schemas.microsoft.com/office/drawing/2014/main" id="{0D40AEDC-A5F9-4C51-A172-BA7B32470011}"/>
                </a:ext>
              </a:extLst>
            </p:cNvPr>
            <p:cNvSpPr/>
            <p:nvPr/>
          </p:nvSpPr>
          <p:spPr>
            <a:xfrm>
              <a:off x="7527227" y="134538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Oval 17">
              <a:extLst>
                <a:ext uri="{FF2B5EF4-FFF2-40B4-BE49-F238E27FC236}">
                  <a16:creationId xmlns:a16="http://schemas.microsoft.com/office/drawing/2014/main" id="{63E4C402-0CE7-4574-BF53-113BFBEEBF92}"/>
                </a:ext>
              </a:extLst>
            </p:cNvPr>
            <p:cNvSpPr/>
            <p:nvPr/>
          </p:nvSpPr>
          <p:spPr>
            <a:xfrm>
              <a:off x="8263065" y="1323193"/>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Oval 18">
              <a:extLst>
                <a:ext uri="{FF2B5EF4-FFF2-40B4-BE49-F238E27FC236}">
                  <a16:creationId xmlns:a16="http://schemas.microsoft.com/office/drawing/2014/main" id="{EFE30B29-A2A7-4C77-85B4-F6AD40587C69}"/>
                </a:ext>
              </a:extLst>
            </p:cNvPr>
            <p:cNvSpPr/>
            <p:nvPr/>
          </p:nvSpPr>
          <p:spPr>
            <a:xfrm>
              <a:off x="8964128" y="1323192"/>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Oval 19">
              <a:extLst>
                <a:ext uri="{FF2B5EF4-FFF2-40B4-BE49-F238E27FC236}">
                  <a16:creationId xmlns:a16="http://schemas.microsoft.com/office/drawing/2014/main" id="{879E134B-BEFC-4988-81D1-91B118350DC1}"/>
                </a:ext>
              </a:extLst>
            </p:cNvPr>
            <p:cNvSpPr/>
            <p:nvPr/>
          </p:nvSpPr>
          <p:spPr>
            <a:xfrm>
              <a:off x="9680262" y="1318756"/>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Oval 20">
              <a:extLst>
                <a:ext uri="{FF2B5EF4-FFF2-40B4-BE49-F238E27FC236}">
                  <a16:creationId xmlns:a16="http://schemas.microsoft.com/office/drawing/2014/main" id="{DF4B3283-D1E2-480C-9A85-DA88FD11DACB}"/>
                </a:ext>
              </a:extLst>
            </p:cNvPr>
            <p:cNvSpPr/>
            <p:nvPr/>
          </p:nvSpPr>
          <p:spPr>
            <a:xfrm>
              <a:off x="10418249" y="134094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TextBox 21">
              <a:extLst>
                <a:ext uri="{FF2B5EF4-FFF2-40B4-BE49-F238E27FC236}">
                  <a16:creationId xmlns:a16="http://schemas.microsoft.com/office/drawing/2014/main" id="{7FEB5EFB-D799-4A22-9BDE-59C5F910C4B7}"/>
                </a:ext>
              </a:extLst>
            </p:cNvPr>
            <p:cNvSpPr txBox="1"/>
            <p:nvPr/>
          </p:nvSpPr>
          <p:spPr>
            <a:xfrm>
              <a:off x="1336956" y="1624560"/>
              <a:ext cx="852256" cy="400110"/>
            </a:xfrm>
            <a:prstGeom prst="rect">
              <a:avLst/>
            </a:prstGeom>
            <a:noFill/>
          </p:spPr>
          <p:txBody>
            <a:bodyPr wrap="square" rtlCol="0">
              <a:spAutoFit/>
            </a:bodyPr>
            <a:lstStyle/>
            <a:p>
              <a:pPr algn="ctr"/>
              <a:r>
                <a:rPr lang="en-GB" sz="1000" b="1" dirty="0"/>
                <a:t>Battle </a:t>
              </a:r>
              <a:r>
                <a:rPr lang="en-GB" sz="1000" b="1"/>
                <a:t>of Hastings</a:t>
              </a:r>
              <a:endParaRPr lang="en-GB" sz="1000" b="1" dirty="0"/>
            </a:p>
          </p:txBody>
        </p:sp>
        <p:sp>
          <p:nvSpPr>
            <p:cNvPr id="23" name="TextBox 22">
              <a:extLst>
                <a:ext uri="{FF2B5EF4-FFF2-40B4-BE49-F238E27FC236}">
                  <a16:creationId xmlns:a16="http://schemas.microsoft.com/office/drawing/2014/main" id="{69A49143-4B3D-4C39-9313-EE0F663EBA31}"/>
                </a:ext>
              </a:extLst>
            </p:cNvPr>
            <p:cNvSpPr txBox="1"/>
            <p:nvPr/>
          </p:nvSpPr>
          <p:spPr>
            <a:xfrm>
              <a:off x="1367200" y="900301"/>
              <a:ext cx="852256" cy="338554"/>
            </a:xfrm>
            <a:prstGeom prst="rect">
              <a:avLst/>
            </a:prstGeom>
            <a:noFill/>
          </p:spPr>
          <p:txBody>
            <a:bodyPr wrap="square" rtlCol="0">
              <a:spAutoFit/>
            </a:bodyPr>
            <a:lstStyle/>
            <a:p>
              <a:pPr algn="ctr"/>
              <a:r>
                <a:rPr lang="en-GB" sz="1600" b="1" dirty="0"/>
                <a:t>1066</a:t>
              </a:r>
            </a:p>
          </p:txBody>
        </p:sp>
        <p:sp>
          <p:nvSpPr>
            <p:cNvPr id="24" name="TextBox 23">
              <a:extLst>
                <a:ext uri="{FF2B5EF4-FFF2-40B4-BE49-F238E27FC236}">
                  <a16:creationId xmlns:a16="http://schemas.microsoft.com/office/drawing/2014/main" id="{891E55B4-47FE-4AE1-86A2-0D8521D01F64}"/>
                </a:ext>
              </a:extLst>
            </p:cNvPr>
            <p:cNvSpPr txBox="1"/>
            <p:nvPr/>
          </p:nvSpPr>
          <p:spPr>
            <a:xfrm>
              <a:off x="2136536" y="900301"/>
              <a:ext cx="852256" cy="338554"/>
            </a:xfrm>
            <a:prstGeom prst="rect">
              <a:avLst/>
            </a:prstGeom>
            <a:noFill/>
          </p:spPr>
          <p:txBody>
            <a:bodyPr wrap="square" rtlCol="0">
              <a:spAutoFit/>
            </a:bodyPr>
            <a:lstStyle/>
            <a:p>
              <a:pPr algn="ctr"/>
              <a:r>
                <a:rPr lang="en-GB" sz="1600" b="1" dirty="0"/>
                <a:t>1399</a:t>
              </a:r>
            </a:p>
          </p:txBody>
        </p:sp>
        <p:sp>
          <p:nvSpPr>
            <p:cNvPr id="25" name="TextBox 24">
              <a:extLst>
                <a:ext uri="{FF2B5EF4-FFF2-40B4-BE49-F238E27FC236}">
                  <a16:creationId xmlns:a16="http://schemas.microsoft.com/office/drawing/2014/main" id="{1E1F9B35-D930-4B80-9394-21141BD50743}"/>
                </a:ext>
              </a:extLst>
            </p:cNvPr>
            <p:cNvSpPr txBox="1"/>
            <p:nvPr/>
          </p:nvSpPr>
          <p:spPr>
            <a:xfrm>
              <a:off x="2847544" y="909179"/>
              <a:ext cx="852256" cy="338554"/>
            </a:xfrm>
            <a:prstGeom prst="rect">
              <a:avLst/>
            </a:prstGeom>
            <a:noFill/>
          </p:spPr>
          <p:txBody>
            <a:bodyPr wrap="square" rtlCol="0">
              <a:spAutoFit/>
            </a:bodyPr>
            <a:lstStyle/>
            <a:p>
              <a:pPr algn="ctr"/>
              <a:r>
                <a:rPr lang="en-GB" sz="1600" b="1" dirty="0"/>
                <a:t>1485</a:t>
              </a:r>
            </a:p>
          </p:txBody>
        </p:sp>
        <p:sp>
          <p:nvSpPr>
            <p:cNvPr id="28" name="TextBox 27">
              <a:extLst>
                <a:ext uri="{FF2B5EF4-FFF2-40B4-BE49-F238E27FC236}">
                  <a16:creationId xmlns:a16="http://schemas.microsoft.com/office/drawing/2014/main" id="{91BF5FA7-C414-43C5-A61D-E0867577E733}"/>
                </a:ext>
              </a:extLst>
            </p:cNvPr>
            <p:cNvSpPr txBox="1"/>
            <p:nvPr/>
          </p:nvSpPr>
          <p:spPr>
            <a:xfrm>
              <a:off x="3558552" y="900301"/>
              <a:ext cx="852256" cy="338554"/>
            </a:xfrm>
            <a:prstGeom prst="rect">
              <a:avLst/>
            </a:prstGeom>
            <a:noFill/>
          </p:spPr>
          <p:txBody>
            <a:bodyPr wrap="square" rtlCol="0">
              <a:spAutoFit/>
            </a:bodyPr>
            <a:lstStyle/>
            <a:p>
              <a:pPr algn="ctr"/>
              <a:r>
                <a:rPr lang="en-GB" sz="1600" b="1" dirty="0"/>
                <a:t>1509</a:t>
              </a:r>
            </a:p>
          </p:txBody>
        </p:sp>
        <p:sp>
          <p:nvSpPr>
            <p:cNvPr id="29" name="TextBox 28">
              <a:extLst>
                <a:ext uri="{FF2B5EF4-FFF2-40B4-BE49-F238E27FC236}">
                  <a16:creationId xmlns:a16="http://schemas.microsoft.com/office/drawing/2014/main" id="{A8E07E06-1CEA-4530-94A8-6FBD1EBC2C4A}"/>
                </a:ext>
              </a:extLst>
            </p:cNvPr>
            <p:cNvSpPr txBox="1"/>
            <p:nvPr/>
          </p:nvSpPr>
          <p:spPr>
            <a:xfrm>
              <a:off x="4253308" y="897899"/>
              <a:ext cx="852256" cy="338554"/>
            </a:xfrm>
            <a:prstGeom prst="rect">
              <a:avLst/>
            </a:prstGeom>
            <a:noFill/>
          </p:spPr>
          <p:txBody>
            <a:bodyPr wrap="square" rtlCol="0">
              <a:spAutoFit/>
            </a:bodyPr>
            <a:lstStyle/>
            <a:p>
              <a:pPr algn="ctr"/>
              <a:r>
                <a:rPr lang="en-GB" sz="1600" b="1" dirty="0"/>
                <a:t>1534</a:t>
              </a:r>
            </a:p>
          </p:txBody>
        </p:sp>
        <p:sp>
          <p:nvSpPr>
            <p:cNvPr id="30" name="TextBox 29">
              <a:extLst>
                <a:ext uri="{FF2B5EF4-FFF2-40B4-BE49-F238E27FC236}">
                  <a16:creationId xmlns:a16="http://schemas.microsoft.com/office/drawing/2014/main" id="{C69077D0-BB56-479B-82DD-C13839F0BBF1}"/>
                </a:ext>
              </a:extLst>
            </p:cNvPr>
            <p:cNvSpPr txBox="1"/>
            <p:nvPr/>
          </p:nvSpPr>
          <p:spPr>
            <a:xfrm>
              <a:off x="5023632" y="895497"/>
              <a:ext cx="852256" cy="338554"/>
            </a:xfrm>
            <a:prstGeom prst="rect">
              <a:avLst/>
            </a:prstGeom>
            <a:noFill/>
          </p:spPr>
          <p:txBody>
            <a:bodyPr wrap="square" rtlCol="0">
              <a:spAutoFit/>
            </a:bodyPr>
            <a:lstStyle/>
            <a:p>
              <a:pPr algn="ctr"/>
              <a:r>
                <a:rPr lang="en-GB" sz="1600" b="1" dirty="0"/>
                <a:t>1547</a:t>
              </a:r>
            </a:p>
          </p:txBody>
        </p:sp>
        <p:sp>
          <p:nvSpPr>
            <p:cNvPr id="31" name="TextBox 30">
              <a:extLst>
                <a:ext uri="{FF2B5EF4-FFF2-40B4-BE49-F238E27FC236}">
                  <a16:creationId xmlns:a16="http://schemas.microsoft.com/office/drawing/2014/main" id="{BB10BA61-EC68-4DBC-9A60-AE13E64F415E}"/>
                </a:ext>
              </a:extLst>
            </p:cNvPr>
            <p:cNvSpPr txBox="1"/>
            <p:nvPr/>
          </p:nvSpPr>
          <p:spPr>
            <a:xfrm>
              <a:off x="5766356" y="895497"/>
              <a:ext cx="852256" cy="338554"/>
            </a:xfrm>
            <a:prstGeom prst="rect">
              <a:avLst/>
            </a:prstGeom>
            <a:noFill/>
          </p:spPr>
          <p:txBody>
            <a:bodyPr wrap="square" rtlCol="0">
              <a:spAutoFit/>
            </a:bodyPr>
            <a:lstStyle/>
            <a:p>
              <a:pPr algn="ctr"/>
              <a:r>
                <a:rPr lang="en-GB" sz="1600" b="1" dirty="0"/>
                <a:t>1553</a:t>
              </a:r>
            </a:p>
          </p:txBody>
        </p:sp>
        <p:sp>
          <p:nvSpPr>
            <p:cNvPr id="32" name="TextBox 31">
              <a:extLst>
                <a:ext uri="{FF2B5EF4-FFF2-40B4-BE49-F238E27FC236}">
                  <a16:creationId xmlns:a16="http://schemas.microsoft.com/office/drawing/2014/main" id="{363F70D3-696C-42DF-A0BE-E2EFFEDFBF07}"/>
                </a:ext>
              </a:extLst>
            </p:cNvPr>
            <p:cNvSpPr txBox="1"/>
            <p:nvPr/>
          </p:nvSpPr>
          <p:spPr>
            <a:xfrm>
              <a:off x="6443728" y="880145"/>
              <a:ext cx="852256" cy="338554"/>
            </a:xfrm>
            <a:prstGeom prst="rect">
              <a:avLst/>
            </a:prstGeom>
            <a:noFill/>
          </p:spPr>
          <p:txBody>
            <a:bodyPr wrap="square" rtlCol="0">
              <a:spAutoFit/>
            </a:bodyPr>
            <a:lstStyle/>
            <a:p>
              <a:pPr algn="ctr"/>
              <a:r>
                <a:rPr lang="en-GB" sz="1600" b="1" dirty="0"/>
                <a:t>1553</a:t>
              </a:r>
            </a:p>
          </p:txBody>
        </p:sp>
        <p:sp>
          <p:nvSpPr>
            <p:cNvPr id="33" name="TextBox 32">
              <a:extLst>
                <a:ext uri="{FF2B5EF4-FFF2-40B4-BE49-F238E27FC236}">
                  <a16:creationId xmlns:a16="http://schemas.microsoft.com/office/drawing/2014/main" id="{A8ACA8BE-2450-4E02-975F-28B3EFC1A828}"/>
                </a:ext>
              </a:extLst>
            </p:cNvPr>
            <p:cNvSpPr txBox="1"/>
            <p:nvPr/>
          </p:nvSpPr>
          <p:spPr>
            <a:xfrm>
              <a:off x="7172120" y="885783"/>
              <a:ext cx="852256" cy="338554"/>
            </a:xfrm>
            <a:prstGeom prst="rect">
              <a:avLst/>
            </a:prstGeom>
            <a:noFill/>
          </p:spPr>
          <p:txBody>
            <a:bodyPr wrap="square" rtlCol="0">
              <a:spAutoFit/>
            </a:bodyPr>
            <a:lstStyle/>
            <a:p>
              <a:pPr algn="ctr"/>
              <a:r>
                <a:rPr lang="en-GB" sz="1600" b="1" dirty="0"/>
                <a:t>1558</a:t>
              </a:r>
            </a:p>
          </p:txBody>
        </p:sp>
        <p:sp>
          <p:nvSpPr>
            <p:cNvPr id="34" name="TextBox 33">
              <a:extLst>
                <a:ext uri="{FF2B5EF4-FFF2-40B4-BE49-F238E27FC236}">
                  <a16:creationId xmlns:a16="http://schemas.microsoft.com/office/drawing/2014/main" id="{56189E05-F04B-4CFF-B06D-698100ED222D}"/>
                </a:ext>
              </a:extLst>
            </p:cNvPr>
            <p:cNvSpPr txBox="1"/>
            <p:nvPr/>
          </p:nvSpPr>
          <p:spPr>
            <a:xfrm>
              <a:off x="7907958" y="878578"/>
              <a:ext cx="852256" cy="338554"/>
            </a:xfrm>
            <a:prstGeom prst="rect">
              <a:avLst/>
            </a:prstGeom>
            <a:noFill/>
          </p:spPr>
          <p:txBody>
            <a:bodyPr wrap="square" rtlCol="0">
              <a:spAutoFit/>
            </a:bodyPr>
            <a:lstStyle/>
            <a:p>
              <a:pPr algn="ctr"/>
              <a:r>
                <a:rPr lang="en-GB" sz="1600" b="1" dirty="0"/>
                <a:t>1564</a:t>
              </a:r>
            </a:p>
          </p:txBody>
        </p:sp>
        <p:sp>
          <p:nvSpPr>
            <p:cNvPr id="35" name="TextBox 34">
              <a:extLst>
                <a:ext uri="{FF2B5EF4-FFF2-40B4-BE49-F238E27FC236}">
                  <a16:creationId xmlns:a16="http://schemas.microsoft.com/office/drawing/2014/main" id="{8040C341-D8D8-4D8E-8FAB-6446A5981BC8}"/>
                </a:ext>
              </a:extLst>
            </p:cNvPr>
            <p:cNvSpPr txBox="1"/>
            <p:nvPr/>
          </p:nvSpPr>
          <p:spPr>
            <a:xfrm>
              <a:off x="8609021" y="874611"/>
              <a:ext cx="852256" cy="338554"/>
            </a:xfrm>
            <a:prstGeom prst="rect">
              <a:avLst/>
            </a:prstGeom>
            <a:noFill/>
          </p:spPr>
          <p:txBody>
            <a:bodyPr wrap="square" rtlCol="0">
              <a:spAutoFit/>
            </a:bodyPr>
            <a:lstStyle/>
            <a:p>
              <a:pPr algn="ctr"/>
              <a:r>
                <a:rPr lang="en-GB" sz="1600" b="1" dirty="0"/>
                <a:t>1570</a:t>
              </a:r>
            </a:p>
          </p:txBody>
        </p:sp>
        <p:sp>
          <p:nvSpPr>
            <p:cNvPr id="40" name="TextBox 39">
              <a:extLst>
                <a:ext uri="{FF2B5EF4-FFF2-40B4-BE49-F238E27FC236}">
                  <a16:creationId xmlns:a16="http://schemas.microsoft.com/office/drawing/2014/main" id="{CAC2DF53-9380-4D25-8D7A-AFE374F5230E}"/>
                </a:ext>
              </a:extLst>
            </p:cNvPr>
            <p:cNvSpPr txBox="1"/>
            <p:nvPr/>
          </p:nvSpPr>
          <p:spPr>
            <a:xfrm>
              <a:off x="2142431" y="1567325"/>
              <a:ext cx="852256" cy="1169551"/>
            </a:xfrm>
            <a:prstGeom prst="rect">
              <a:avLst/>
            </a:prstGeom>
            <a:noFill/>
          </p:spPr>
          <p:txBody>
            <a:bodyPr wrap="square" rtlCol="0">
              <a:spAutoFit/>
            </a:bodyPr>
            <a:lstStyle/>
            <a:p>
              <a:pPr algn="ctr"/>
              <a:r>
                <a:rPr lang="en-GB" sz="1000" b="1" dirty="0"/>
                <a:t>Henry IV became King of England ending the rule of the Normans</a:t>
              </a:r>
            </a:p>
          </p:txBody>
        </p:sp>
        <p:sp>
          <p:nvSpPr>
            <p:cNvPr id="43" name="TextBox 42">
              <a:extLst>
                <a:ext uri="{FF2B5EF4-FFF2-40B4-BE49-F238E27FC236}">
                  <a16:creationId xmlns:a16="http://schemas.microsoft.com/office/drawing/2014/main" id="{49836016-32D1-44F3-A472-C30843A6E926}"/>
                </a:ext>
              </a:extLst>
            </p:cNvPr>
            <p:cNvSpPr txBox="1"/>
            <p:nvPr/>
          </p:nvSpPr>
          <p:spPr>
            <a:xfrm>
              <a:off x="2835684" y="1580641"/>
              <a:ext cx="852256" cy="707886"/>
            </a:xfrm>
            <a:prstGeom prst="rect">
              <a:avLst/>
            </a:prstGeom>
            <a:noFill/>
          </p:spPr>
          <p:txBody>
            <a:bodyPr wrap="square" rtlCol="0">
              <a:spAutoFit/>
            </a:bodyPr>
            <a:lstStyle/>
            <a:p>
              <a:pPr algn="ctr"/>
              <a:r>
                <a:rPr lang="en-GB" sz="1000" b="1" dirty="0"/>
                <a:t>Henry VII wins the battle of Bosworth</a:t>
              </a:r>
            </a:p>
          </p:txBody>
        </p:sp>
        <p:sp>
          <p:nvSpPr>
            <p:cNvPr id="48" name="TextBox 47">
              <a:extLst>
                <a:ext uri="{FF2B5EF4-FFF2-40B4-BE49-F238E27FC236}">
                  <a16:creationId xmlns:a16="http://schemas.microsoft.com/office/drawing/2014/main" id="{E0275C2B-AB39-4E65-9BAE-2D3A30A6B6BB}"/>
                </a:ext>
              </a:extLst>
            </p:cNvPr>
            <p:cNvSpPr txBox="1"/>
            <p:nvPr/>
          </p:nvSpPr>
          <p:spPr>
            <a:xfrm>
              <a:off x="3554970" y="1596361"/>
              <a:ext cx="852256" cy="1015663"/>
            </a:xfrm>
            <a:prstGeom prst="rect">
              <a:avLst/>
            </a:prstGeom>
            <a:noFill/>
          </p:spPr>
          <p:txBody>
            <a:bodyPr wrap="square" rtlCol="0">
              <a:spAutoFit/>
            </a:bodyPr>
            <a:lstStyle/>
            <a:p>
              <a:pPr algn="ctr"/>
              <a:r>
                <a:rPr lang="en-GB" sz="1000" b="1" dirty="0"/>
                <a:t>Henry VIII becomes King after the death of his brother, Arthur</a:t>
              </a:r>
            </a:p>
          </p:txBody>
        </p:sp>
        <p:sp>
          <p:nvSpPr>
            <p:cNvPr id="51" name="TextBox 50">
              <a:extLst>
                <a:ext uri="{FF2B5EF4-FFF2-40B4-BE49-F238E27FC236}">
                  <a16:creationId xmlns:a16="http://schemas.microsoft.com/office/drawing/2014/main" id="{2CF5563E-9829-43F3-A5D7-4625065D9629}"/>
                </a:ext>
              </a:extLst>
            </p:cNvPr>
            <p:cNvSpPr txBox="1"/>
            <p:nvPr/>
          </p:nvSpPr>
          <p:spPr>
            <a:xfrm>
              <a:off x="4324733" y="1604020"/>
              <a:ext cx="852256" cy="707886"/>
            </a:xfrm>
            <a:prstGeom prst="rect">
              <a:avLst/>
            </a:prstGeom>
            <a:noFill/>
          </p:spPr>
          <p:txBody>
            <a:bodyPr wrap="square" rtlCol="0">
              <a:spAutoFit/>
            </a:bodyPr>
            <a:lstStyle/>
            <a:p>
              <a:pPr algn="ctr"/>
              <a:r>
                <a:rPr lang="en-GB" sz="1000" b="1" dirty="0"/>
                <a:t>Henry VIII forms the Church Of England</a:t>
              </a:r>
            </a:p>
          </p:txBody>
        </p:sp>
        <p:sp>
          <p:nvSpPr>
            <p:cNvPr id="54" name="TextBox 53">
              <a:extLst>
                <a:ext uri="{FF2B5EF4-FFF2-40B4-BE49-F238E27FC236}">
                  <a16:creationId xmlns:a16="http://schemas.microsoft.com/office/drawing/2014/main" id="{657A114C-FEBD-4F0B-99F3-496ACCC9C8DC}"/>
                </a:ext>
              </a:extLst>
            </p:cNvPr>
            <p:cNvSpPr txBox="1"/>
            <p:nvPr/>
          </p:nvSpPr>
          <p:spPr>
            <a:xfrm>
              <a:off x="4998890" y="1585079"/>
              <a:ext cx="852256" cy="861774"/>
            </a:xfrm>
            <a:prstGeom prst="rect">
              <a:avLst/>
            </a:prstGeom>
            <a:noFill/>
          </p:spPr>
          <p:txBody>
            <a:bodyPr wrap="square" rtlCol="0">
              <a:spAutoFit/>
            </a:bodyPr>
            <a:lstStyle/>
            <a:p>
              <a:pPr algn="ctr"/>
              <a:r>
                <a:rPr lang="en-GB" sz="1000" b="1" dirty="0"/>
                <a:t>Henry VIII dies and is succeeded by Edward VI age nine</a:t>
              </a:r>
            </a:p>
          </p:txBody>
        </p:sp>
        <p:sp>
          <p:nvSpPr>
            <p:cNvPr id="57" name="TextBox 56">
              <a:extLst>
                <a:ext uri="{FF2B5EF4-FFF2-40B4-BE49-F238E27FC236}">
                  <a16:creationId xmlns:a16="http://schemas.microsoft.com/office/drawing/2014/main" id="{8431AE82-8CB1-489F-9C61-5403A982BA75}"/>
                </a:ext>
              </a:extLst>
            </p:cNvPr>
            <p:cNvSpPr txBox="1"/>
            <p:nvPr/>
          </p:nvSpPr>
          <p:spPr>
            <a:xfrm>
              <a:off x="5783657" y="1601895"/>
              <a:ext cx="852256" cy="861774"/>
            </a:xfrm>
            <a:prstGeom prst="rect">
              <a:avLst/>
            </a:prstGeom>
            <a:noFill/>
          </p:spPr>
          <p:txBody>
            <a:bodyPr wrap="square" rtlCol="0">
              <a:spAutoFit/>
            </a:bodyPr>
            <a:lstStyle/>
            <a:p>
              <a:pPr algn="ctr"/>
              <a:r>
                <a:rPr lang="en-GB" sz="1000" b="1" dirty="0"/>
                <a:t>Succeeded by Lady Jane Grey but her reign only lasted days</a:t>
              </a:r>
            </a:p>
          </p:txBody>
        </p:sp>
        <p:sp>
          <p:nvSpPr>
            <p:cNvPr id="60" name="TextBox 59">
              <a:extLst>
                <a:ext uri="{FF2B5EF4-FFF2-40B4-BE49-F238E27FC236}">
                  <a16:creationId xmlns:a16="http://schemas.microsoft.com/office/drawing/2014/main" id="{E9983006-0BC8-4FCF-8F43-42473021C157}"/>
                </a:ext>
              </a:extLst>
            </p:cNvPr>
            <p:cNvSpPr txBox="1"/>
            <p:nvPr/>
          </p:nvSpPr>
          <p:spPr>
            <a:xfrm>
              <a:off x="6484720" y="1577886"/>
              <a:ext cx="852256" cy="861774"/>
            </a:xfrm>
            <a:prstGeom prst="rect">
              <a:avLst/>
            </a:prstGeom>
            <a:noFill/>
          </p:spPr>
          <p:txBody>
            <a:bodyPr wrap="square" rtlCol="0">
              <a:spAutoFit/>
            </a:bodyPr>
            <a:lstStyle/>
            <a:p>
              <a:pPr algn="ctr"/>
              <a:r>
                <a:rPr lang="en-GB" sz="1000" b="1" dirty="0"/>
                <a:t>Mary I becomes Queen, the first Women Monarch</a:t>
              </a:r>
            </a:p>
          </p:txBody>
        </p:sp>
        <p:sp>
          <p:nvSpPr>
            <p:cNvPr id="63" name="TextBox 62">
              <a:extLst>
                <a:ext uri="{FF2B5EF4-FFF2-40B4-BE49-F238E27FC236}">
                  <a16:creationId xmlns:a16="http://schemas.microsoft.com/office/drawing/2014/main" id="{427A3EB3-3467-4F31-9282-E74C5CA64B17}"/>
                </a:ext>
              </a:extLst>
            </p:cNvPr>
            <p:cNvSpPr txBox="1"/>
            <p:nvPr/>
          </p:nvSpPr>
          <p:spPr>
            <a:xfrm>
              <a:off x="7188277" y="1604020"/>
              <a:ext cx="852256" cy="707886"/>
            </a:xfrm>
            <a:prstGeom prst="rect">
              <a:avLst/>
            </a:prstGeom>
            <a:noFill/>
          </p:spPr>
          <p:txBody>
            <a:bodyPr wrap="square" rtlCol="0">
              <a:spAutoFit/>
            </a:bodyPr>
            <a:lstStyle/>
            <a:p>
              <a:pPr algn="ctr"/>
              <a:r>
                <a:rPr lang="en-GB" sz="1000" b="1" dirty="0"/>
                <a:t>Elizabeth I becomes Queen of England</a:t>
              </a:r>
            </a:p>
          </p:txBody>
        </p:sp>
        <p:sp>
          <p:nvSpPr>
            <p:cNvPr id="66" name="TextBox 65">
              <a:extLst>
                <a:ext uri="{FF2B5EF4-FFF2-40B4-BE49-F238E27FC236}">
                  <a16:creationId xmlns:a16="http://schemas.microsoft.com/office/drawing/2014/main" id="{428A08FB-AC64-452D-9F22-ECE2B78B2926}"/>
                </a:ext>
              </a:extLst>
            </p:cNvPr>
            <p:cNvSpPr txBox="1"/>
            <p:nvPr/>
          </p:nvSpPr>
          <p:spPr>
            <a:xfrm>
              <a:off x="7907958" y="1606639"/>
              <a:ext cx="852256" cy="553998"/>
            </a:xfrm>
            <a:prstGeom prst="rect">
              <a:avLst/>
            </a:prstGeom>
            <a:noFill/>
          </p:spPr>
          <p:txBody>
            <a:bodyPr wrap="square" rtlCol="0">
              <a:spAutoFit/>
            </a:bodyPr>
            <a:lstStyle/>
            <a:p>
              <a:pPr algn="ctr"/>
              <a:r>
                <a:rPr lang="en-GB" sz="1000" b="1" dirty="0"/>
                <a:t>William Shakespeare is born</a:t>
              </a:r>
            </a:p>
          </p:txBody>
        </p:sp>
        <p:sp>
          <p:nvSpPr>
            <p:cNvPr id="69" name="TextBox 68">
              <a:extLst>
                <a:ext uri="{FF2B5EF4-FFF2-40B4-BE49-F238E27FC236}">
                  <a16:creationId xmlns:a16="http://schemas.microsoft.com/office/drawing/2014/main" id="{71715658-189F-43E9-94FD-B03A198FC7A6}"/>
                </a:ext>
              </a:extLst>
            </p:cNvPr>
            <p:cNvSpPr txBox="1"/>
            <p:nvPr/>
          </p:nvSpPr>
          <p:spPr>
            <a:xfrm>
              <a:off x="9252296" y="875361"/>
              <a:ext cx="852256" cy="338554"/>
            </a:xfrm>
            <a:prstGeom prst="rect">
              <a:avLst/>
            </a:prstGeom>
            <a:noFill/>
          </p:spPr>
          <p:txBody>
            <a:bodyPr wrap="square" rtlCol="0">
              <a:spAutoFit/>
            </a:bodyPr>
            <a:lstStyle/>
            <a:p>
              <a:pPr algn="ctr"/>
              <a:r>
                <a:rPr lang="en-GB" sz="1600" b="1" dirty="0"/>
                <a:t>1577</a:t>
              </a:r>
            </a:p>
          </p:txBody>
        </p:sp>
        <p:sp>
          <p:nvSpPr>
            <p:cNvPr id="70" name="TextBox 69">
              <a:extLst>
                <a:ext uri="{FF2B5EF4-FFF2-40B4-BE49-F238E27FC236}">
                  <a16:creationId xmlns:a16="http://schemas.microsoft.com/office/drawing/2014/main" id="{98FBAC84-2B78-4B84-A84E-FC79DF558039}"/>
                </a:ext>
              </a:extLst>
            </p:cNvPr>
            <p:cNvSpPr txBox="1"/>
            <p:nvPr/>
          </p:nvSpPr>
          <p:spPr>
            <a:xfrm>
              <a:off x="8609021" y="1606638"/>
              <a:ext cx="852256" cy="1015663"/>
            </a:xfrm>
            <a:prstGeom prst="rect">
              <a:avLst/>
            </a:prstGeom>
            <a:noFill/>
          </p:spPr>
          <p:txBody>
            <a:bodyPr wrap="square" rtlCol="0">
              <a:spAutoFit/>
            </a:bodyPr>
            <a:lstStyle/>
            <a:p>
              <a:pPr algn="ctr"/>
              <a:r>
                <a:rPr lang="en-GB" sz="1000" b="1" dirty="0"/>
                <a:t>Elizabeth is excommunicated from the Catholic Church by the Pope</a:t>
              </a:r>
            </a:p>
          </p:txBody>
        </p:sp>
        <p:sp>
          <p:nvSpPr>
            <p:cNvPr id="73" name="TextBox 72">
              <a:extLst>
                <a:ext uri="{FF2B5EF4-FFF2-40B4-BE49-F238E27FC236}">
                  <a16:creationId xmlns:a16="http://schemas.microsoft.com/office/drawing/2014/main" id="{0D262A31-1119-4EA1-AE3A-0CAE6BDF2105}"/>
                </a:ext>
              </a:extLst>
            </p:cNvPr>
            <p:cNvSpPr txBox="1"/>
            <p:nvPr/>
          </p:nvSpPr>
          <p:spPr>
            <a:xfrm>
              <a:off x="9331597" y="1616315"/>
              <a:ext cx="852256" cy="707886"/>
            </a:xfrm>
            <a:prstGeom prst="rect">
              <a:avLst/>
            </a:prstGeom>
            <a:noFill/>
          </p:spPr>
          <p:txBody>
            <a:bodyPr wrap="square" rtlCol="0">
              <a:spAutoFit/>
            </a:bodyPr>
            <a:lstStyle/>
            <a:p>
              <a:pPr algn="ctr"/>
              <a:r>
                <a:rPr lang="en-GB" sz="1000" b="1" dirty="0"/>
                <a:t>Francis Drake Circumnavigation</a:t>
              </a:r>
            </a:p>
          </p:txBody>
        </p:sp>
        <p:pic>
          <p:nvPicPr>
            <p:cNvPr id="74" name="Picture 73">
              <a:extLst>
                <a:ext uri="{FF2B5EF4-FFF2-40B4-BE49-F238E27FC236}">
                  <a16:creationId xmlns:a16="http://schemas.microsoft.com/office/drawing/2014/main" id="{C8A4E93E-BA48-4E68-8A77-F3268E2A1F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4800" y="409726"/>
              <a:ext cx="611634" cy="611634"/>
            </a:xfrm>
            <a:prstGeom prst="rect">
              <a:avLst/>
            </a:prstGeom>
          </p:spPr>
        </p:pic>
      </p:grpSp>
      <p:sp>
        <p:nvSpPr>
          <p:cNvPr id="75" name="Oval 74">
            <a:extLst>
              <a:ext uri="{FF2B5EF4-FFF2-40B4-BE49-F238E27FC236}">
                <a16:creationId xmlns:a16="http://schemas.microsoft.com/office/drawing/2014/main" id="{A43856E9-59A8-44AE-83E4-7B515B0427DE}"/>
              </a:ext>
            </a:extLst>
          </p:cNvPr>
          <p:cNvSpPr/>
          <p:nvPr/>
        </p:nvSpPr>
        <p:spPr>
          <a:xfrm>
            <a:off x="4668524" y="4026251"/>
            <a:ext cx="1964631" cy="1232988"/>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sz="1600" b="1" dirty="0"/>
          </a:p>
          <a:p>
            <a:pPr algn="ctr"/>
            <a:r>
              <a:rPr lang="en-GB" sz="1600" b="1" dirty="0"/>
              <a:t>Y5 Elizabethans Knowledge Schema</a:t>
            </a:r>
          </a:p>
          <a:p>
            <a:pPr algn="ctr"/>
            <a:endParaRPr lang="en-GB" b="1" dirty="0"/>
          </a:p>
        </p:txBody>
      </p:sp>
      <p:cxnSp>
        <p:nvCxnSpPr>
          <p:cNvPr id="80" name="Straight Connector 79">
            <a:extLst>
              <a:ext uri="{FF2B5EF4-FFF2-40B4-BE49-F238E27FC236}">
                <a16:creationId xmlns:a16="http://schemas.microsoft.com/office/drawing/2014/main" id="{D20DB49C-7030-405E-8706-B73F83D8C440}"/>
              </a:ext>
            </a:extLst>
          </p:cNvPr>
          <p:cNvCxnSpPr>
            <a:cxnSpLocks/>
          </p:cNvCxnSpPr>
          <p:nvPr/>
        </p:nvCxnSpPr>
        <p:spPr>
          <a:xfrm flipV="1">
            <a:off x="3079945" y="4630572"/>
            <a:ext cx="1599491" cy="1"/>
          </a:xfrm>
          <a:prstGeom prst="line">
            <a:avLst/>
          </a:prstGeom>
          <a:ln w="57150"/>
        </p:spPr>
        <p:style>
          <a:lnRef idx="1">
            <a:schemeClr val="dk1"/>
          </a:lnRef>
          <a:fillRef idx="0">
            <a:schemeClr val="dk1"/>
          </a:fillRef>
          <a:effectRef idx="0">
            <a:schemeClr val="dk1"/>
          </a:effectRef>
          <a:fontRef idx="minor">
            <a:schemeClr val="tx1"/>
          </a:fontRef>
        </p:style>
      </p:cxnSp>
      <p:sp>
        <p:nvSpPr>
          <p:cNvPr id="81" name="TextBox 80">
            <a:extLst>
              <a:ext uri="{FF2B5EF4-FFF2-40B4-BE49-F238E27FC236}">
                <a16:creationId xmlns:a16="http://schemas.microsoft.com/office/drawing/2014/main" id="{BA934FE6-8FAF-442F-B399-B49ECADF9046}"/>
              </a:ext>
            </a:extLst>
          </p:cNvPr>
          <p:cNvSpPr txBox="1"/>
          <p:nvPr/>
        </p:nvSpPr>
        <p:spPr>
          <a:xfrm>
            <a:off x="3489381" y="4294778"/>
            <a:ext cx="1232987" cy="338554"/>
          </a:xfrm>
          <a:prstGeom prst="rect">
            <a:avLst/>
          </a:prstGeom>
          <a:noFill/>
        </p:spPr>
        <p:txBody>
          <a:bodyPr wrap="square" rtlCol="0">
            <a:spAutoFit/>
          </a:bodyPr>
          <a:lstStyle/>
          <a:p>
            <a:r>
              <a:rPr lang="en-GB" sz="1600" b="1" dirty="0"/>
              <a:t>Society</a:t>
            </a:r>
          </a:p>
        </p:txBody>
      </p:sp>
      <p:cxnSp>
        <p:nvCxnSpPr>
          <p:cNvPr id="82" name="Straight Connector 81">
            <a:extLst>
              <a:ext uri="{FF2B5EF4-FFF2-40B4-BE49-F238E27FC236}">
                <a16:creationId xmlns:a16="http://schemas.microsoft.com/office/drawing/2014/main" id="{042B9417-3F63-4BBC-AEE0-58DCAE0CCAB9}"/>
              </a:ext>
            </a:extLst>
          </p:cNvPr>
          <p:cNvCxnSpPr>
            <a:cxnSpLocks/>
            <a:endCxn id="75" idx="0"/>
          </p:cNvCxnSpPr>
          <p:nvPr/>
        </p:nvCxnSpPr>
        <p:spPr>
          <a:xfrm flipH="1">
            <a:off x="5650840" y="2730346"/>
            <a:ext cx="8083" cy="1295905"/>
          </a:xfrm>
          <a:prstGeom prst="line">
            <a:avLst/>
          </a:prstGeom>
          <a:ln w="57150"/>
        </p:spPr>
        <p:style>
          <a:lnRef idx="1">
            <a:schemeClr val="dk1"/>
          </a:lnRef>
          <a:fillRef idx="0">
            <a:schemeClr val="dk1"/>
          </a:fillRef>
          <a:effectRef idx="0">
            <a:schemeClr val="dk1"/>
          </a:effectRef>
          <a:fontRef idx="minor">
            <a:schemeClr val="tx1"/>
          </a:fontRef>
        </p:style>
      </p:cxnSp>
      <p:sp>
        <p:nvSpPr>
          <p:cNvPr id="87" name="TextBox 86">
            <a:extLst>
              <a:ext uri="{FF2B5EF4-FFF2-40B4-BE49-F238E27FC236}">
                <a16:creationId xmlns:a16="http://schemas.microsoft.com/office/drawing/2014/main" id="{6F480C24-45AF-43EE-94A4-B8E828373272}"/>
              </a:ext>
            </a:extLst>
          </p:cNvPr>
          <p:cNvSpPr txBox="1"/>
          <p:nvPr/>
        </p:nvSpPr>
        <p:spPr>
          <a:xfrm rot="16200000">
            <a:off x="4873152" y="3218253"/>
            <a:ext cx="1232987" cy="338554"/>
          </a:xfrm>
          <a:prstGeom prst="rect">
            <a:avLst/>
          </a:prstGeom>
          <a:noFill/>
        </p:spPr>
        <p:txBody>
          <a:bodyPr wrap="square" rtlCol="0">
            <a:spAutoFit/>
          </a:bodyPr>
          <a:lstStyle/>
          <a:p>
            <a:r>
              <a:rPr lang="en-GB" sz="1600" b="1" dirty="0"/>
              <a:t>Settlement</a:t>
            </a:r>
          </a:p>
        </p:txBody>
      </p:sp>
      <p:cxnSp>
        <p:nvCxnSpPr>
          <p:cNvPr id="89" name="Straight Connector 88">
            <a:extLst>
              <a:ext uri="{FF2B5EF4-FFF2-40B4-BE49-F238E27FC236}">
                <a16:creationId xmlns:a16="http://schemas.microsoft.com/office/drawing/2014/main" id="{3909574B-26D4-4157-847C-61FA99D082CA}"/>
              </a:ext>
            </a:extLst>
          </p:cNvPr>
          <p:cNvCxnSpPr>
            <a:cxnSpLocks/>
            <a:endCxn id="75" idx="4"/>
          </p:cNvCxnSpPr>
          <p:nvPr/>
        </p:nvCxnSpPr>
        <p:spPr>
          <a:xfrm flipV="1">
            <a:off x="5634376" y="5259239"/>
            <a:ext cx="16464" cy="1194216"/>
          </a:xfrm>
          <a:prstGeom prst="line">
            <a:avLst/>
          </a:prstGeom>
          <a:ln w="57150"/>
        </p:spPr>
        <p:style>
          <a:lnRef idx="1">
            <a:schemeClr val="dk1"/>
          </a:lnRef>
          <a:fillRef idx="0">
            <a:schemeClr val="dk1"/>
          </a:fillRef>
          <a:effectRef idx="0">
            <a:schemeClr val="dk1"/>
          </a:effectRef>
          <a:fontRef idx="minor">
            <a:schemeClr val="tx1"/>
          </a:fontRef>
        </p:style>
      </p:cxnSp>
      <p:sp>
        <p:nvSpPr>
          <p:cNvPr id="92" name="TextBox 91">
            <a:extLst>
              <a:ext uri="{FF2B5EF4-FFF2-40B4-BE49-F238E27FC236}">
                <a16:creationId xmlns:a16="http://schemas.microsoft.com/office/drawing/2014/main" id="{B89D1BE5-B703-448D-8517-461E6EA3AD31}"/>
              </a:ext>
            </a:extLst>
          </p:cNvPr>
          <p:cNvSpPr txBox="1"/>
          <p:nvPr/>
        </p:nvSpPr>
        <p:spPr>
          <a:xfrm rot="16200000">
            <a:off x="4723734" y="5502340"/>
            <a:ext cx="1232987" cy="584775"/>
          </a:xfrm>
          <a:prstGeom prst="rect">
            <a:avLst/>
          </a:prstGeom>
          <a:noFill/>
        </p:spPr>
        <p:txBody>
          <a:bodyPr wrap="square" rtlCol="0">
            <a:spAutoFit/>
          </a:bodyPr>
          <a:lstStyle/>
          <a:p>
            <a:pPr algn="ctr"/>
            <a:r>
              <a:rPr lang="en-GB" sz="1600" b="1" dirty="0"/>
              <a:t>Our Local Area</a:t>
            </a:r>
          </a:p>
        </p:txBody>
      </p:sp>
      <p:sp>
        <p:nvSpPr>
          <p:cNvPr id="99" name="TextBox 98">
            <a:extLst>
              <a:ext uri="{FF2B5EF4-FFF2-40B4-BE49-F238E27FC236}">
                <a16:creationId xmlns:a16="http://schemas.microsoft.com/office/drawing/2014/main" id="{1ECD136A-47FE-41AF-A1D1-89E53E076EA4}"/>
              </a:ext>
            </a:extLst>
          </p:cNvPr>
          <p:cNvSpPr txBox="1"/>
          <p:nvPr/>
        </p:nvSpPr>
        <p:spPr>
          <a:xfrm rot="18974522">
            <a:off x="7814010" y="3611902"/>
            <a:ext cx="1643514" cy="584775"/>
          </a:xfrm>
          <a:prstGeom prst="rect">
            <a:avLst/>
          </a:prstGeom>
          <a:noFill/>
        </p:spPr>
        <p:txBody>
          <a:bodyPr wrap="square" rtlCol="0">
            <a:spAutoFit/>
          </a:bodyPr>
          <a:lstStyle/>
          <a:p>
            <a:r>
              <a:rPr lang="en-GB" sz="1600" dirty="0"/>
              <a:t>The Scientific Renaissance</a:t>
            </a:r>
          </a:p>
        </p:txBody>
      </p:sp>
      <p:cxnSp>
        <p:nvCxnSpPr>
          <p:cNvPr id="3" name="Straight Connector 2">
            <a:extLst>
              <a:ext uri="{FF2B5EF4-FFF2-40B4-BE49-F238E27FC236}">
                <a16:creationId xmlns:a16="http://schemas.microsoft.com/office/drawing/2014/main" id="{2282AD01-E22F-45CF-B6E2-5DF7C669AA6F}"/>
              </a:ext>
            </a:extLst>
          </p:cNvPr>
          <p:cNvCxnSpPr>
            <a:cxnSpLocks/>
          </p:cNvCxnSpPr>
          <p:nvPr/>
        </p:nvCxnSpPr>
        <p:spPr>
          <a:xfrm flipV="1">
            <a:off x="5631583" y="6411221"/>
            <a:ext cx="3474587" cy="1544"/>
          </a:xfrm>
          <a:prstGeom prst="line">
            <a:avLst/>
          </a:prstGeom>
          <a:ln w="57150"/>
        </p:spPr>
        <p:style>
          <a:lnRef idx="1">
            <a:schemeClr val="dk1"/>
          </a:lnRef>
          <a:fillRef idx="0">
            <a:schemeClr val="dk1"/>
          </a:fillRef>
          <a:effectRef idx="0">
            <a:schemeClr val="dk1"/>
          </a:effectRef>
          <a:fontRef idx="minor">
            <a:schemeClr val="tx1"/>
          </a:fontRef>
        </p:style>
      </p:cxnSp>
      <p:sp>
        <p:nvSpPr>
          <p:cNvPr id="71" name="TextBox 70">
            <a:extLst>
              <a:ext uri="{FF2B5EF4-FFF2-40B4-BE49-F238E27FC236}">
                <a16:creationId xmlns:a16="http://schemas.microsoft.com/office/drawing/2014/main" id="{84ABBB97-2C2B-43D8-8E73-9CD569876A0F}"/>
              </a:ext>
            </a:extLst>
          </p:cNvPr>
          <p:cNvSpPr txBox="1"/>
          <p:nvPr/>
        </p:nvSpPr>
        <p:spPr>
          <a:xfrm>
            <a:off x="5707892" y="6019208"/>
            <a:ext cx="3690127" cy="338554"/>
          </a:xfrm>
          <a:prstGeom prst="rect">
            <a:avLst/>
          </a:prstGeom>
          <a:noFill/>
        </p:spPr>
        <p:txBody>
          <a:bodyPr wrap="square" rtlCol="0">
            <a:spAutoFit/>
          </a:bodyPr>
          <a:lstStyle/>
          <a:p>
            <a:r>
              <a:rPr lang="en-GB" sz="1600" dirty="0"/>
              <a:t>Plymouth during the Elizabethan Times</a:t>
            </a:r>
          </a:p>
        </p:txBody>
      </p:sp>
      <p:cxnSp>
        <p:nvCxnSpPr>
          <p:cNvPr id="9" name="Straight Connector 8">
            <a:extLst>
              <a:ext uri="{FF2B5EF4-FFF2-40B4-BE49-F238E27FC236}">
                <a16:creationId xmlns:a16="http://schemas.microsoft.com/office/drawing/2014/main" id="{09077F5A-60C0-4030-AAD3-A58152766095}"/>
              </a:ext>
            </a:extLst>
          </p:cNvPr>
          <p:cNvCxnSpPr/>
          <p:nvPr/>
        </p:nvCxnSpPr>
        <p:spPr>
          <a:xfrm flipV="1">
            <a:off x="9092922" y="5616824"/>
            <a:ext cx="903483" cy="805364"/>
          </a:xfrm>
          <a:prstGeom prst="line">
            <a:avLst/>
          </a:prstGeom>
          <a:ln w="57150"/>
        </p:spPr>
        <p:style>
          <a:lnRef idx="1">
            <a:schemeClr val="dk1"/>
          </a:lnRef>
          <a:fillRef idx="0">
            <a:schemeClr val="dk1"/>
          </a:fillRef>
          <a:effectRef idx="0">
            <a:schemeClr val="dk1"/>
          </a:effectRef>
          <a:fontRef idx="minor">
            <a:schemeClr val="tx1"/>
          </a:fontRef>
        </p:style>
      </p:cxnSp>
      <p:sp>
        <p:nvSpPr>
          <p:cNvPr id="76" name="TextBox 75">
            <a:extLst>
              <a:ext uri="{FF2B5EF4-FFF2-40B4-BE49-F238E27FC236}">
                <a16:creationId xmlns:a16="http://schemas.microsoft.com/office/drawing/2014/main" id="{B2E2B73A-F81F-4BF8-922A-E201C0C55960}"/>
              </a:ext>
            </a:extLst>
          </p:cNvPr>
          <p:cNvSpPr txBox="1"/>
          <p:nvPr/>
        </p:nvSpPr>
        <p:spPr>
          <a:xfrm rot="19022183">
            <a:off x="8827450" y="5621014"/>
            <a:ext cx="1288168" cy="338554"/>
          </a:xfrm>
          <a:prstGeom prst="rect">
            <a:avLst/>
          </a:prstGeom>
          <a:noFill/>
        </p:spPr>
        <p:txBody>
          <a:bodyPr wrap="square" rtlCol="0">
            <a:spAutoFit/>
          </a:bodyPr>
          <a:lstStyle/>
          <a:p>
            <a:r>
              <a:rPr lang="en-GB" sz="1600" dirty="0"/>
              <a:t>The Barbican</a:t>
            </a:r>
          </a:p>
        </p:txBody>
      </p:sp>
      <p:sp>
        <p:nvSpPr>
          <p:cNvPr id="78" name="Oval 77">
            <a:extLst>
              <a:ext uri="{FF2B5EF4-FFF2-40B4-BE49-F238E27FC236}">
                <a16:creationId xmlns:a16="http://schemas.microsoft.com/office/drawing/2014/main" id="{C6D62338-5AFF-458A-B9FC-C34719F01272}"/>
              </a:ext>
            </a:extLst>
          </p:cNvPr>
          <p:cNvSpPr/>
          <p:nvPr/>
        </p:nvSpPr>
        <p:spPr>
          <a:xfrm>
            <a:off x="9060114" y="6337550"/>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nvGrpSpPr>
          <p:cNvPr id="36" name="Group 35">
            <a:extLst>
              <a:ext uri="{FF2B5EF4-FFF2-40B4-BE49-F238E27FC236}">
                <a16:creationId xmlns:a16="http://schemas.microsoft.com/office/drawing/2014/main" id="{D3C6D636-C2B1-4D39-8B4F-FB06C0337BD7}"/>
              </a:ext>
            </a:extLst>
          </p:cNvPr>
          <p:cNvGrpSpPr/>
          <p:nvPr/>
        </p:nvGrpSpPr>
        <p:grpSpPr>
          <a:xfrm>
            <a:off x="6647296" y="3934967"/>
            <a:ext cx="3088585" cy="1986451"/>
            <a:chOff x="6569130" y="3677323"/>
            <a:chExt cx="3088585" cy="1986451"/>
          </a:xfrm>
        </p:grpSpPr>
        <p:cxnSp>
          <p:nvCxnSpPr>
            <p:cNvPr id="77" name="Straight Connector 76">
              <a:extLst>
                <a:ext uri="{FF2B5EF4-FFF2-40B4-BE49-F238E27FC236}">
                  <a16:creationId xmlns:a16="http://schemas.microsoft.com/office/drawing/2014/main" id="{99B983EF-2367-4B1C-9E2F-098FB344B661}"/>
                </a:ext>
              </a:extLst>
            </p:cNvPr>
            <p:cNvCxnSpPr>
              <a:cxnSpLocks/>
            </p:cNvCxnSpPr>
            <p:nvPr/>
          </p:nvCxnSpPr>
          <p:spPr>
            <a:xfrm flipV="1">
              <a:off x="6569130" y="4431586"/>
              <a:ext cx="1599491" cy="1"/>
            </a:xfrm>
            <a:prstGeom prst="line">
              <a:avLst/>
            </a:prstGeom>
            <a:ln w="57150"/>
          </p:spPr>
          <p:style>
            <a:lnRef idx="1">
              <a:schemeClr val="dk1"/>
            </a:lnRef>
            <a:fillRef idx="0">
              <a:schemeClr val="dk1"/>
            </a:fillRef>
            <a:effectRef idx="0">
              <a:schemeClr val="dk1"/>
            </a:effectRef>
            <a:fontRef idx="minor">
              <a:schemeClr val="tx1"/>
            </a:fontRef>
          </p:style>
        </p:cxnSp>
        <p:sp>
          <p:nvSpPr>
            <p:cNvPr id="79" name="TextBox 78">
              <a:extLst>
                <a:ext uri="{FF2B5EF4-FFF2-40B4-BE49-F238E27FC236}">
                  <a16:creationId xmlns:a16="http://schemas.microsoft.com/office/drawing/2014/main" id="{EC29E4CC-52BC-4370-823D-0E41E533A8B4}"/>
                </a:ext>
              </a:extLst>
            </p:cNvPr>
            <p:cNvSpPr txBox="1"/>
            <p:nvPr/>
          </p:nvSpPr>
          <p:spPr>
            <a:xfrm>
              <a:off x="6717556" y="3788153"/>
              <a:ext cx="1232987" cy="584775"/>
            </a:xfrm>
            <a:prstGeom prst="rect">
              <a:avLst/>
            </a:prstGeom>
            <a:noFill/>
          </p:spPr>
          <p:txBody>
            <a:bodyPr wrap="square" rtlCol="0">
              <a:spAutoFit/>
            </a:bodyPr>
            <a:lstStyle/>
            <a:p>
              <a:r>
                <a:rPr lang="en-GB" sz="1600" b="1" dirty="0"/>
                <a:t>Science and Technology</a:t>
              </a:r>
            </a:p>
          </p:txBody>
        </p:sp>
        <p:cxnSp>
          <p:nvCxnSpPr>
            <p:cNvPr id="96" name="Straight Connector 95">
              <a:extLst>
                <a:ext uri="{FF2B5EF4-FFF2-40B4-BE49-F238E27FC236}">
                  <a16:creationId xmlns:a16="http://schemas.microsoft.com/office/drawing/2014/main" id="{1B40A086-F86A-4479-8E8C-8B5C7AADBBA6}"/>
                </a:ext>
              </a:extLst>
            </p:cNvPr>
            <p:cNvCxnSpPr>
              <a:cxnSpLocks/>
            </p:cNvCxnSpPr>
            <p:nvPr/>
          </p:nvCxnSpPr>
          <p:spPr>
            <a:xfrm flipV="1">
              <a:off x="8143289" y="3746380"/>
              <a:ext cx="774570" cy="658297"/>
            </a:xfrm>
            <a:prstGeom prst="line">
              <a:avLst/>
            </a:prstGeom>
            <a:ln w="57150"/>
          </p:spPr>
          <p:style>
            <a:lnRef idx="1">
              <a:schemeClr val="dk1"/>
            </a:lnRef>
            <a:fillRef idx="0">
              <a:schemeClr val="dk1"/>
            </a:fillRef>
            <a:effectRef idx="0">
              <a:schemeClr val="dk1"/>
            </a:effectRef>
            <a:fontRef idx="minor">
              <a:schemeClr val="tx1"/>
            </a:fontRef>
          </p:style>
        </p:cxnSp>
        <p:cxnSp>
          <p:nvCxnSpPr>
            <p:cNvPr id="100" name="Straight Connector 99">
              <a:extLst>
                <a:ext uri="{FF2B5EF4-FFF2-40B4-BE49-F238E27FC236}">
                  <a16:creationId xmlns:a16="http://schemas.microsoft.com/office/drawing/2014/main" id="{EF4BE04D-5408-4648-B880-A8181AB177F8}"/>
                </a:ext>
              </a:extLst>
            </p:cNvPr>
            <p:cNvCxnSpPr>
              <a:cxnSpLocks/>
            </p:cNvCxnSpPr>
            <p:nvPr/>
          </p:nvCxnSpPr>
          <p:spPr>
            <a:xfrm>
              <a:off x="8130070" y="4455896"/>
              <a:ext cx="1031685" cy="311413"/>
            </a:xfrm>
            <a:prstGeom prst="line">
              <a:avLst/>
            </a:prstGeom>
            <a:ln w="57150"/>
          </p:spPr>
          <p:style>
            <a:lnRef idx="1">
              <a:schemeClr val="dk1"/>
            </a:lnRef>
            <a:fillRef idx="0">
              <a:schemeClr val="dk1"/>
            </a:fillRef>
            <a:effectRef idx="0">
              <a:schemeClr val="dk1"/>
            </a:effectRef>
            <a:fontRef idx="minor">
              <a:schemeClr val="tx1"/>
            </a:fontRef>
          </p:style>
        </p:cxnSp>
        <p:sp>
          <p:nvSpPr>
            <p:cNvPr id="95" name="Oval 94">
              <a:extLst>
                <a:ext uri="{FF2B5EF4-FFF2-40B4-BE49-F238E27FC236}">
                  <a16:creationId xmlns:a16="http://schemas.microsoft.com/office/drawing/2014/main" id="{9749835D-14B7-4615-A3B2-D55B83968138}"/>
                </a:ext>
              </a:extLst>
            </p:cNvPr>
            <p:cNvSpPr/>
            <p:nvPr/>
          </p:nvSpPr>
          <p:spPr>
            <a:xfrm>
              <a:off x="8060422" y="4332952"/>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3" name="TextBox 102">
              <a:extLst>
                <a:ext uri="{FF2B5EF4-FFF2-40B4-BE49-F238E27FC236}">
                  <a16:creationId xmlns:a16="http://schemas.microsoft.com/office/drawing/2014/main" id="{26482720-F5CC-410D-8C79-DA573AE81457}"/>
                </a:ext>
              </a:extLst>
            </p:cNvPr>
            <p:cNvSpPr txBox="1"/>
            <p:nvPr/>
          </p:nvSpPr>
          <p:spPr>
            <a:xfrm rot="949868">
              <a:off x="8374518" y="4355972"/>
              <a:ext cx="1283197" cy="338554"/>
            </a:xfrm>
            <a:prstGeom prst="rect">
              <a:avLst/>
            </a:prstGeom>
            <a:noFill/>
          </p:spPr>
          <p:txBody>
            <a:bodyPr wrap="square" rtlCol="0">
              <a:spAutoFit/>
            </a:bodyPr>
            <a:lstStyle/>
            <a:p>
              <a:r>
                <a:rPr lang="en-GB" sz="1600" dirty="0"/>
                <a:t>Astronomy</a:t>
              </a:r>
            </a:p>
          </p:txBody>
        </p:sp>
        <p:cxnSp>
          <p:nvCxnSpPr>
            <p:cNvPr id="104" name="Straight Connector 103">
              <a:extLst>
                <a:ext uri="{FF2B5EF4-FFF2-40B4-BE49-F238E27FC236}">
                  <a16:creationId xmlns:a16="http://schemas.microsoft.com/office/drawing/2014/main" id="{B7FF5549-43CB-4CBF-B9BD-97C9CB119D32}"/>
                </a:ext>
              </a:extLst>
            </p:cNvPr>
            <p:cNvCxnSpPr>
              <a:cxnSpLocks/>
            </p:cNvCxnSpPr>
            <p:nvPr/>
          </p:nvCxnSpPr>
          <p:spPr>
            <a:xfrm>
              <a:off x="8122259" y="4476453"/>
              <a:ext cx="302343" cy="894764"/>
            </a:xfrm>
            <a:prstGeom prst="line">
              <a:avLst/>
            </a:prstGeom>
            <a:ln w="57150"/>
          </p:spPr>
          <p:style>
            <a:lnRef idx="1">
              <a:schemeClr val="dk1"/>
            </a:lnRef>
            <a:fillRef idx="0">
              <a:schemeClr val="dk1"/>
            </a:fillRef>
            <a:effectRef idx="0">
              <a:schemeClr val="dk1"/>
            </a:effectRef>
            <a:fontRef idx="minor">
              <a:schemeClr val="tx1"/>
            </a:fontRef>
          </p:style>
        </p:cxnSp>
        <p:sp>
          <p:nvSpPr>
            <p:cNvPr id="109" name="TextBox 108">
              <a:extLst>
                <a:ext uri="{FF2B5EF4-FFF2-40B4-BE49-F238E27FC236}">
                  <a16:creationId xmlns:a16="http://schemas.microsoft.com/office/drawing/2014/main" id="{8C9D42EE-67CC-4FEC-8C25-32D82495FA2C}"/>
                </a:ext>
              </a:extLst>
            </p:cNvPr>
            <p:cNvSpPr txBox="1"/>
            <p:nvPr/>
          </p:nvSpPr>
          <p:spPr>
            <a:xfrm rot="4168102">
              <a:off x="8104512" y="4839871"/>
              <a:ext cx="1063030" cy="584775"/>
            </a:xfrm>
            <a:prstGeom prst="rect">
              <a:avLst/>
            </a:prstGeom>
            <a:noFill/>
          </p:spPr>
          <p:txBody>
            <a:bodyPr wrap="square" rtlCol="0">
              <a:spAutoFit/>
            </a:bodyPr>
            <a:lstStyle/>
            <a:p>
              <a:r>
                <a:rPr lang="en-GB" sz="1600" b="1" dirty="0"/>
                <a:t>Galileo Galilei</a:t>
              </a:r>
            </a:p>
          </p:txBody>
        </p:sp>
        <p:sp>
          <p:nvSpPr>
            <p:cNvPr id="83" name="Oval 82">
              <a:extLst>
                <a:ext uri="{FF2B5EF4-FFF2-40B4-BE49-F238E27FC236}">
                  <a16:creationId xmlns:a16="http://schemas.microsoft.com/office/drawing/2014/main" id="{0DD10DA3-8094-4978-BACF-A7B877E766CA}"/>
                </a:ext>
              </a:extLst>
            </p:cNvPr>
            <p:cNvSpPr/>
            <p:nvPr/>
          </p:nvSpPr>
          <p:spPr>
            <a:xfrm>
              <a:off x="8864428" y="3677323"/>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4" name="Oval 83">
              <a:extLst>
                <a:ext uri="{FF2B5EF4-FFF2-40B4-BE49-F238E27FC236}">
                  <a16:creationId xmlns:a16="http://schemas.microsoft.com/office/drawing/2014/main" id="{EABE2E9F-B752-4FAD-80D2-577B75494784}"/>
                </a:ext>
              </a:extLst>
            </p:cNvPr>
            <p:cNvSpPr/>
            <p:nvPr/>
          </p:nvSpPr>
          <p:spPr>
            <a:xfrm>
              <a:off x="9060114" y="4686353"/>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5" name="Oval 84">
              <a:extLst>
                <a:ext uri="{FF2B5EF4-FFF2-40B4-BE49-F238E27FC236}">
                  <a16:creationId xmlns:a16="http://schemas.microsoft.com/office/drawing/2014/main" id="{04F69A06-3995-4DA6-9088-41459B524086}"/>
                </a:ext>
              </a:extLst>
            </p:cNvPr>
            <p:cNvSpPr/>
            <p:nvPr/>
          </p:nvSpPr>
          <p:spPr>
            <a:xfrm>
              <a:off x="8378580" y="5319967"/>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
        <p:nvSpPr>
          <p:cNvPr id="86" name="Oval 85">
            <a:extLst>
              <a:ext uri="{FF2B5EF4-FFF2-40B4-BE49-F238E27FC236}">
                <a16:creationId xmlns:a16="http://schemas.microsoft.com/office/drawing/2014/main" id="{8895C725-CBF7-4162-B46C-19B8CF06F448}"/>
              </a:ext>
            </a:extLst>
          </p:cNvPr>
          <p:cNvSpPr/>
          <p:nvPr/>
        </p:nvSpPr>
        <p:spPr>
          <a:xfrm>
            <a:off x="9926757" y="5533495"/>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46" name="Straight Connector 45">
            <a:extLst>
              <a:ext uri="{FF2B5EF4-FFF2-40B4-BE49-F238E27FC236}">
                <a16:creationId xmlns:a16="http://schemas.microsoft.com/office/drawing/2014/main" id="{7FA01D3E-2268-451E-8F1B-06E8661A410C}"/>
              </a:ext>
            </a:extLst>
          </p:cNvPr>
          <p:cNvCxnSpPr>
            <a:cxnSpLocks/>
          </p:cNvCxnSpPr>
          <p:nvPr/>
        </p:nvCxnSpPr>
        <p:spPr>
          <a:xfrm flipH="1" flipV="1">
            <a:off x="2062854" y="3637045"/>
            <a:ext cx="1017092" cy="993528"/>
          </a:xfrm>
          <a:prstGeom prst="line">
            <a:avLst/>
          </a:prstGeom>
          <a:ln w="57150"/>
        </p:spPr>
        <p:style>
          <a:lnRef idx="1">
            <a:schemeClr val="dk1"/>
          </a:lnRef>
          <a:fillRef idx="0">
            <a:schemeClr val="dk1"/>
          </a:fillRef>
          <a:effectRef idx="0">
            <a:schemeClr val="dk1"/>
          </a:effectRef>
          <a:fontRef idx="minor">
            <a:schemeClr val="tx1"/>
          </a:fontRef>
        </p:style>
      </p:cxnSp>
      <p:cxnSp>
        <p:nvCxnSpPr>
          <p:cNvPr id="90" name="Straight Connector 89">
            <a:extLst>
              <a:ext uri="{FF2B5EF4-FFF2-40B4-BE49-F238E27FC236}">
                <a16:creationId xmlns:a16="http://schemas.microsoft.com/office/drawing/2014/main" id="{629DA83B-F525-4019-8EAB-278AB31CBE70}"/>
              </a:ext>
            </a:extLst>
          </p:cNvPr>
          <p:cNvCxnSpPr>
            <a:cxnSpLocks/>
          </p:cNvCxnSpPr>
          <p:nvPr/>
        </p:nvCxnSpPr>
        <p:spPr>
          <a:xfrm flipH="1">
            <a:off x="1749310" y="4630573"/>
            <a:ext cx="1298238" cy="9788"/>
          </a:xfrm>
          <a:prstGeom prst="line">
            <a:avLst/>
          </a:prstGeom>
          <a:ln w="57150"/>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E6CCE7BD-7BF0-45D7-9625-75605C5A0F84}"/>
              </a:ext>
            </a:extLst>
          </p:cNvPr>
          <p:cNvCxnSpPr>
            <a:cxnSpLocks/>
          </p:cNvCxnSpPr>
          <p:nvPr/>
        </p:nvCxnSpPr>
        <p:spPr>
          <a:xfrm flipH="1">
            <a:off x="2087433" y="4662321"/>
            <a:ext cx="960116" cy="1035130"/>
          </a:xfrm>
          <a:prstGeom prst="line">
            <a:avLst/>
          </a:prstGeom>
          <a:ln w="57150"/>
        </p:spPr>
        <p:style>
          <a:lnRef idx="1">
            <a:schemeClr val="dk1"/>
          </a:lnRef>
          <a:fillRef idx="0">
            <a:schemeClr val="dk1"/>
          </a:fillRef>
          <a:effectRef idx="0">
            <a:schemeClr val="dk1"/>
          </a:effectRef>
          <a:fontRef idx="minor">
            <a:schemeClr val="tx1"/>
          </a:fontRef>
        </p:style>
      </p:cxnSp>
      <p:sp>
        <p:nvSpPr>
          <p:cNvPr id="97" name="TextBox 96">
            <a:extLst>
              <a:ext uri="{FF2B5EF4-FFF2-40B4-BE49-F238E27FC236}">
                <a16:creationId xmlns:a16="http://schemas.microsoft.com/office/drawing/2014/main" id="{A45D15EF-D4C6-4FEA-8AD8-E0B5B4144F15}"/>
              </a:ext>
            </a:extLst>
          </p:cNvPr>
          <p:cNvSpPr txBox="1"/>
          <p:nvPr/>
        </p:nvSpPr>
        <p:spPr>
          <a:xfrm rot="2670790">
            <a:off x="1624244" y="3757603"/>
            <a:ext cx="1927824" cy="338554"/>
          </a:xfrm>
          <a:prstGeom prst="rect">
            <a:avLst/>
          </a:prstGeom>
          <a:noFill/>
        </p:spPr>
        <p:txBody>
          <a:bodyPr wrap="square" rtlCol="0">
            <a:spAutoFit/>
          </a:bodyPr>
          <a:lstStyle/>
          <a:p>
            <a:r>
              <a:rPr lang="en-GB" sz="1600" dirty="0"/>
              <a:t>Attitudes to the poor</a:t>
            </a:r>
          </a:p>
        </p:txBody>
      </p:sp>
      <p:sp>
        <p:nvSpPr>
          <p:cNvPr id="98" name="TextBox 97">
            <a:extLst>
              <a:ext uri="{FF2B5EF4-FFF2-40B4-BE49-F238E27FC236}">
                <a16:creationId xmlns:a16="http://schemas.microsoft.com/office/drawing/2014/main" id="{0A405D4E-958E-48BE-9ECB-B3F6BBFA5DC4}"/>
              </a:ext>
            </a:extLst>
          </p:cNvPr>
          <p:cNvSpPr txBox="1"/>
          <p:nvPr/>
        </p:nvSpPr>
        <p:spPr>
          <a:xfrm>
            <a:off x="1783336" y="4301953"/>
            <a:ext cx="1232987" cy="338554"/>
          </a:xfrm>
          <a:prstGeom prst="rect">
            <a:avLst/>
          </a:prstGeom>
          <a:noFill/>
        </p:spPr>
        <p:txBody>
          <a:bodyPr wrap="square" rtlCol="0">
            <a:spAutoFit/>
          </a:bodyPr>
          <a:lstStyle/>
          <a:p>
            <a:r>
              <a:rPr lang="en-GB" sz="1600" dirty="0"/>
              <a:t>Education</a:t>
            </a:r>
          </a:p>
        </p:txBody>
      </p:sp>
      <p:sp>
        <p:nvSpPr>
          <p:cNvPr id="101" name="TextBox 100">
            <a:extLst>
              <a:ext uri="{FF2B5EF4-FFF2-40B4-BE49-F238E27FC236}">
                <a16:creationId xmlns:a16="http://schemas.microsoft.com/office/drawing/2014/main" id="{9D8C9FB4-696A-48C3-A3BB-5F9C988171CC}"/>
              </a:ext>
            </a:extLst>
          </p:cNvPr>
          <p:cNvSpPr txBox="1"/>
          <p:nvPr/>
        </p:nvSpPr>
        <p:spPr>
          <a:xfrm rot="18796338">
            <a:off x="1542517" y="4966923"/>
            <a:ext cx="1613044" cy="338554"/>
          </a:xfrm>
          <a:prstGeom prst="rect">
            <a:avLst/>
          </a:prstGeom>
          <a:noFill/>
        </p:spPr>
        <p:txBody>
          <a:bodyPr wrap="square" rtlCol="0">
            <a:spAutoFit/>
          </a:bodyPr>
          <a:lstStyle/>
          <a:p>
            <a:r>
              <a:rPr lang="en-GB" sz="1600" dirty="0"/>
              <a:t>Social Structure</a:t>
            </a:r>
          </a:p>
        </p:txBody>
      </p:sp>
      <p:cxnSp>
        <p:nvCxnSpPr>
          <p:cNvPr id="88" name="Straight Connector 87">
            <a:extLst>
              <a:ext uri="{FF2B5EF4-FFF2-40B4-BE49-F238E27FC236}">
                <a16:creationId xmlns:a16="http://schemas.microsoft.com/office/drawing/2014/main" id="{4D7435A5-CA29-4168-BF1F-6CB2692787F7}"/>
              </a:ext>
            </a:extLst>
          </p:cNvPr>
          <p:cNvCxnSpPr>
            <a:cxnSpLocks/>
          </p:cNvCxnSpPr>
          <p:nvPr/>
        </p:nvCxnSpPr>
        <p:spPr>
          <a:xfrm>
            <a:off x="3442087" y="6411221"/>
            <a:ext cx="2176355" cy="1"/>
          </a:xfrm>
          <a:prstGeom prst="line">
            <a:avLst/>
          </a:prstGeom>
          <a:ln w="57150"/>
        </p:spPr>
        <p:style>
          <a:lnRef idx="1">
            <a:schemeClr val="dk1"/>
          </a:lnRef>
          <a:fillRef idx="0">
            <a:schemeClr val="dk1"/>
          </a:fillRef>
          <a:effectRef idx="0">
            <a:schemeClr val="dk1"/>
          </a:effectRef>
          <a:fontRef idx="minor">
            <a:schemeClr val="tx1"/>
          </a:fontRef>
        </p:style>
      </p:cxnSp>
      <p:sp>
        <p:nvSpPr>
          <p:cNvPr id="105" name="TextBox 104">
            <a:extLst>
              <a:ext uri="{FF2B5EF4-FFF2-40B4-BE49-F238E27FC236}">
                <a16:creationId xmlns:a16="http://schemas.microsoft.com/office/drawing/2014/main" id="{B374CDAC-1D17-4097-A2E1-1C33B53C9142}"/>
              </a:ext>
            </a:extLst>
          </p:cNvPr>
          <p:cNvSpPr txBox="1"/>
          <p:nvPr/>
        </p:nvSpPr>
        <p:spPr>
          <a:xfrm>
            <a:off x="3554970" y="6062983"/>
            <a:ext cx="1634726" cy="338554"/>
          </a:xfrm>
          <a:prstGeom prst="rect">
            <a:avLst/>
          </a:prstGeom>
          <a:noFill/>
        </p:spPr>
        <p:txBody>
          <a:bodyPr wrap="square" rtlCol="0">
            <a:spAutoFit/>
          </a:bodyPr>
          <a:lstStyle/>
          <a:p>
            <a:r>
              <a:rPr lang="en-GB" sz="1600" dirty="0"/>
              <a:t>Sir Francis Drake</a:t>
            </a:r>
          </a:p>
        </p:txBody>
      </p:sp>
      <p:cxnSp>
        <p:nvCxnSpPr>
          <p:cNvPr id="106" name="Straight Connector 105">
            <a:extLst>
              <a:ext uri="{FF2B5EF4-FFF2-40B4-BE49-F238E27FC236}">
                <a16:creationId xmlns:a16="http://schemas.microsoft.com/office/drawing/2014/main" id="{1DB406CC-81DE-4EB2-9103-3229420345E2}"/>
              </a:ext>
            </a:extLst>
          </p:cNvPr>
          <p:cNvCxnSpPr>
            <a:cxnSpLocks/>
          </p:cNvCxnSpPr>
          <p:nvPr/>
        </p:nvCxnSpPr>
        <p:spPr>
          <a:xfrm flipH="1">
            <a:off x="5674162" y="2742975"/>
            <a:ext cx="2749876" cy="0"/>
          </a:xfrm>
          <a:prstGeom prst="line">
            <a:avLst/>
          </a:prstGeom>
          <a:ln w="57150"/>
        </p:spPr>
        <p:style>
          <a:lnRef idx="1">
            <a:schemeClr val="dk1"/>
          </a:lnRef>
          <a:fillRef idx="0">
            <a:schemeClr val="dk1"/>
          </a:fillRef>
          <a:effectRef idx="0">
            <a:schemeClr val="dk1"/>
          </a:effectRef>
          <a:fontRef idx="minor">
            <a:schemeClr val="tx1"/>
          </a:fontRef>
        </p:style>
      </p:cxnSp>
      <p:sp>
        <p:nvSpPr>
          <p:cNvPr id="113" name="TextBox 112">
            <a:extLst>
              <a:ext uri="{FF2B5EF4-FFF2-40B4-BE49-F238E27FC236}">
                <a16:creationId xmlns:a16="http://schemas.microsoft.com/office/drawing/2014/main" id="{FA8808B1-426F-4E43-BFC3-2DC1C6066ADB}"/>
              </a:ext>
            </a:extLst>
          </p:cNvPr>
          <p:cNvSpPr txBox="1"/>
          <p:nvPr/>
        </p:nvSpPr>
        <p:spPr>
          <a:xfrm>
            <a:off x="5707892" y="2727755"/>
            <a:ext cx="2972386" cy="338554"/>
          </a:xfrm>
          <a:prstGeom prst="rect">
            <a:avLst/>
          </a:prstGeom>
          <a:noFill/>
        </p:spPr>
        <p:txBody>
          <a:bodyPr wrap="square" rtlCol="0">
            <a:spAutoFit/>
          </a:bodyPr>
          <a:lstStyle/>
          <a:p>
            <a:r>
              <a:rPr lang="en-GB" sz="1600" dirty="0"/>
              <a:t>Growth of the Empire</a:t>
            </a:r>
          </a:p>
        </p:txBody>
      </p:sp>
      <p:cxnSp>
        <p:nvCxnSpPr>
          <p:cNvPr id="116" name="Straight Connector 115">
            <a:extLst>
              <a:ext uri="{FF2B5EF4-FFF2-40B4-BE49-F238E27FC236}">
                <a16:creationId xmlns:a16="http://schemas.microsoft.com/office/drawing/2014/main" id="{164EA012-F959-4E30-9AD0-1CEA7E2A37FF}"/>
              </a:ext>
            </a:extLst>
          </p:cNvPr>
          <p:cNvCxnSpPr>
            <a:cxnSpLocks/>
          </p:cNvCxnSpPr>
          <p:nvPr/>
        </p:nvCxnSpPr>
        <p:spPr>
          <a:xfrm flipH="1" flipV="1">
            <a:off x="8405108" y="2742978"/>
            <a:ext cx="1778745" cy="20555"/>
          </a:xfrm>
          <a:prstGeom prst="line">
            <a:avLst/>
          </a:prstGeom>
          <a:ln w="57150"/>
        </p:spPr>
        <p:style>
          <a:lnRef idx="1">
            <a:schemeClr val="dk1"/>
          </a:lnRef>
          <a:fillRef idx="0">
            <a:schemeClr val="dk1"/>
          </a:fillRef>
          <a:effectRef idx="0">
            <a:schemeClr val="dk1"/>
          </a:effectRef>
          <a:fontRef idx="minor">
            <a:schemeClr val="tx1"/>
          </a:fontRef>
        </p:style>
      </p:cxnSp>
      <p:sp>
        <p:nvSpPr>
          <p:cNvPr id="120" name="TextBox 119">
            <a:extLst>
              <a:ext uri="{FF2B5EF4-FFF2-40B4-BE49-F238E27FC236}">
                <a16:creationId xmlns:a16="http://schemas.microsoft.com/office/drawing/2014/main" id="{6CFC1C63-879A-4F76-A814-457613C1C5CA}"/>
              </a:ext>
            </a:extLst>
          </p:cNvPr>
          <p:cNvSpPr txBox="1"/>
          <p:nvPr/>
        </p:nvSpPr>
        <p:spPr>
          <a:xfrm rot="1751746">
            <a:off x="8335225" y="3320592"/>
            <a:ext cx="1992743" cy="338554"/>
          </a:xfrm>
          <a:prstGeom prst="rect">
            <a:avLst/>
          </a:prstGeom>
          <a:noFill/>
        </p:spPr>
        <p:txBody>
          <a:bodyPr wrap="square" rtlCol="0">
            <a:spAutoFit/>
          </a:bodyPr>
          <a:lstStyle/>
          <a:p>
            <a:r>
              <a:rPr lang="en-GB" sz="1600" dirty="0"/>
              <a:t>War of the Roses</a:t>
            </a:r>
          </a:p>
        </p:txBody>
      </p:sp>
      <p:sp>
        <p:nvSpPr>
          <p:cNvPr id="122" name="Oval 121">
            <a:extLst>
              <a:ext uri="{FF2B5EF4-FFF2-40B4-BE49-F238E27FC236}">
                <a16:creationId xmlns:a16="http://schemas.microsoft.com/office/drawing/2014/main" id="{AD43F87C-47BF-4405-824C-E8765F0742D1}"/>
              </a:ext>
            </a:extLst>
          </p:cNvPr>
          <p:cNvSpPr/>
          <p:nvPr/>
        </p:nvSpPr>
        <p:spPr>
          <a:xfrm>
            <a:off x="8354390" y="2666914"/>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3" name="Oval 122">
            <a:extLst>
              <a:ext uri="{FF2B5EF4-FFF2-40B4-BE49-F238E27FC236}">
                <a16:creationId xmlns:a16="http://schemas.microsoft.com/office/drawing/2014/main" id="{C09ABE52-8189-4CD7-B323-32D5CFACFCE0}"/>
              </a:ext>
            </a:extLst>
          </p:cNvPr>
          <p:cNvSpPr/>
          <p:nvPr/>
        </p:nvSpPr>
        <p:spPr>
          <a:xfrm>
            <a:off x="5597151" y="2667580"/>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5" name="Oval 124">
            <a:extLst>
              <a:ext uri="{FF2B5EF4-FFF2-40B4-BE49-F238E27FC236}">
                <a16:creationId xmlns:a16="http://schemas.microsoft.com/office/drawing/2014/main" id="{FDDEB7CE-6DEC-4CBE-BEB7-B85D3C4DB62C}"/>
              </a:ext>
            </a:extLst>
          </p:cNvPr>
          <p:cNvSpPr/>
          <p:nvPr/>
        </p:nvSpPr>
        <p:spPr>
          <a:xfrm>
            <a:off x="5561935" y="6367235"/>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6" name="Oval 125">
            <a:extLst>
              <a:ext uri="{FF2B5EF4-FFF2-40B4-BE49-F238E27FC236}">
                <a16:creationId xmlns:a16="http://schemas.microsoft.com/office/drawing/2014/main" id="{7E2945E8-539B-4952-8479-632A3C74BC6B}"/>
              </a:ext>
            </a:extLst>
          </p:cNvPr>
          <p:cNvSpPr/>
          <p:nvPr/>
        </p:nvSpPr>
        <p:spPr>
          <a:xfrm>
            <a:off x="3383259" y="6347467"/>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7" name="Oval 126">
            <a:extLst>
              <a:ext uri="{FF2B5EF4-FFF2-40B4-BE49-F238E27FC236}">
                <a16:creationId xmlns:a16="http://schemas.microsoft.com/office/drawing/2014/main" id="{C404DA78-DC62-4DC6-AA5F-C858859CCAD3}"/>
              </a:ext>
            </a:extLst>
          </p:cNvPr>
          <p:cNvSpPr/>
          <p:nvPr/>
        </p:nvSpPr>
        <p:spPr>
          <a:xfrm>
            <a:off x="2968705" y="4566703"/>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8" name="Oval 127">
            <a:extLst>
              <a:ext uri="{FF2B5EF4-FFF2-40B4-BE49-F238E27FC236}">
                <a16:creationId xmlns:a16="http://schemas.microsoft.com/office/drawing/2014/main" id="{C18F7510-ECCC-4A97-9D24-2D2ABCD213C1}"/>
              </a:ext>
            </a:extLst>
          </p:cNvPr>
          <p:cNvSpPr/>
          <p:nvPr/>
        </p:nvSpPr>
        <p:spPr>
          <a:xfrm>
            <a:off x="2010379" y="3528263"/>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9" name="Oval 128">
            <a:extLst>
              <a:ext uri="{FF2B5EF4-FFF2-40B4-BE49-F238E27FC236}">
                <a16:creationId xmlns:a16="http://schemas.microsoft.com/office/drawing/2014/main" id="{3C2ECFDC-D816-4F1A-AB94-16C419155F4F}"/>
              </a:ext>
            </a:extLst>
          </p:cNvPr>
          <p:cNvSpPr/>
          <p:nvPr/>
        </p:nvSpPr>
        <p:spPr>
          <a:xfrm>
            <a:off x="1716912" y="4548244"/>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0" name="Oval 129">
            <a:extLst>
              <a:ext uri="{FF2B5EF4-FFF2-40B4-BE49-F238E27FC236}">
                <a16:creationId xmlns:a16="http://schemas.microsoft.com/office/drawing/2014/main" id="{95B14D45-D00A-4BED-AA62-4BE712F96D37}"/>
              </a:ext>
            </a:extLst>
          </p:cNvPr>
          <p:cNvSpPr/>
          <p:nvPr/>
        </p:nvSpPr>
        <p:spPr>
          <a:xfrm>
            <a:off x="2009818" y="5607854"/>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02" name="Straight Connector 101">
            <a:extLst>
              <a:ext uri="{FF2B5EF4-FFF2-40B4-BE49-F238E27FC236}">
                <a16:creationId xmlns:a16="http://schemas.microsoft.com/office/drawing/2014/main" id="{707980B8-EEE1-4CB7-A2A7-3A13362F5ADB}"/>
              </a:ext>
            </a:extLst>
          </p:cNvPr>
          <p:cNvCxnSpPr>
            <a:cxnSpLocks/>
            <a:endCxn id="122" idx="5"/>
          </p:cNvCxnSpPr>
          <p:nvPr/>
        </p:nvCxnSpPr>
        <p:spPr>
          <a:xfrm flipH="1" flipV="1">
            <a:off x="8473287" y="2811400"/>
            <a:ext cx="1453470" cy="865815"/>
          </a:xfrm>
          <a:prstGeom prst="line">
            <a:avLst/>
          </a:prstGeom>
          <a:ln w="57150"/>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41FC497E-8A8F-4BB9-A37C-0C4A2A0DC54B}"/>
              </a:ext>
            </a:extLst>
          </p:cNvPr>
          <p:cNvSpPr txBox="1"/>
          <p:nvPr/>
        </p:nvSpPr>
        <p:spPr>
          <a:xfrm rot="240479">
            <a:off x="8630476" y="2783031"/>
            <a:ext cx="1992743" cy="338554"/>
          </a:xfrm>
          <a:prstGeom prst="rect">
            <a:avLst/>
          </a:prstGeom>
          <a:noFill/>
        </p:spPr>
        <p:txBody>
          <a:bodyPr wrap="square" rtlCol="0">
            <a:spAutoFit/>
          </a:bodyPr>
          <a:lstStyle/>
          <a:p>
            <a:r>
              <a:rPr lang="en-GB" sz="1600" dirty="0"/>
              <a:t>The ‘Golden Age’</a:t>
            </a:r>
          </a:p>
        </p:txBody>
      </p:sp>
      <p:sp>
        <p:nvSpPr>
          <p:cNvPr id="2" name="TextBox 1">
            <a:extLst>
              <a:ext uri="{FF2B5EF4-FFF2-40B4-BE49-F238E27FC236}">
                <a16:creationId xmlns:a16="http://schemas.microsoft.com/office/drawing/2014/main" id="{B183A14E-48C3-403D-9D57-7439BED34CF9}"/>
              </a:ext>
            </a:extLst>
          </p:cNvPr>
          <p:cNvSpPr txBox="1"/>
          <p:nvPr/>
        </p:nvSpPr>
        <p:spPr>
          <a:xfrm>
            <a:off x="10062578" y="1616992"/>
            <a:ext cx="852256" cy="553998"/>
          </a:xfrm>
          <a:prstGeom prst="rect">
            <a:avLst/>
          </a:prstGeom>
          <a:noFill/>
        </p:spPr>
        <p:txBody>
          <a:bodyPr wrap="square" rtlCol="0">
            <a:spAutoFit/>
          </a:bodyPr>
          <a:lstStyle/>
          <a:p>
            <a:pPr algn="ctr"/>
            <a:r>
              <a:rPr lang="en-GB" sz="1000" b="1" dirty="0"/>
              <a:t>Defeat of the Spanish Armada</a:t>
            </a:r>
          </a:p>
        </p:txBody>
      </p:sp>
      <p:sp>
        <p:nvSpPr>
          <p:cNvPr id="8" name="Oval 7">
            <a:extLst>
              <a:ext uri="{FF2B5EF4-FFF2-40B4-BE49-F238E27FC236}">
                <a16:creationId xmlns:a16="http://schemas.microsoft.com/office/drawing/2014/main" id="{61137923-015C-4D42-AE83-F6EE49DF484A}"/>
              </a:ext>
            </a:extLst>
          </p:cNvPr>
          <p:cNvSpPr/>
          <p:nvPr/>
        </p:nvSpPr>
        <p:spPr>
          <a:xfrm>
            <a:off x="11110856" y="138181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TextBox 25">
            <a:extLst>
              <a:ext uri="{FF2B5EF4-FFF2-40B4-BE49-F238E27FC236}">
                <a16:creationId xmlns:a16="http://schemas.microsoft.com/office/drawing/2014/main" id="{3FA49A6C-A915-4DB9-A79A-B5573E1405F1}"/>
              </a:ext>
            </a:extLst>
          </p:cNvPr>
          <p:cNvSpPr txBox="1"/>
          <p:nvPr/>
        </p:nvSpPr>
        <p:spPr>
          <a:xfrm>
            <a:off x="10733322" y="1638031"/>
            <a:ext cx="852256" cy="400110"/>
          </a:xfrm>
          <a:prstGeom prst="rect">
            <a:avLst/>
          </a:prstGeom>
          <a:noFill/>
        </p:spPr>
        <p:txBody>
          <a:bodyPr wrap="square" rtlCol="0">
            <a:spAutoFit/>
          </a:bodyPr>
          <a:lstStyle/>
          <a:p>
            <a:pPr algn="ctr"/>
            <a:r>
              <a:rPr lang="en-GB" sz="1000" b="1" dirty="0"/>
              <a:t>Death of Elizabeth I</a:t>
            </a:r>
          </a:p>
        </p:txBody>
      </p:sp>
      <p:sp>
        <p:nvSpPr>
          <p:cNvPr id="27" name="TextBox 26">
            <a:extLst>
              <a:ext uri="{FF2B5EF4-FFF2-40B4-BE49-F238E27FC236}">
                <a16:creationId xmlns:a16="http://schemas.microsoft.com/office/drawing/2014/main" id="{5937C07F-3C88-49BC-8EBD-12859B69E92A}"/>
              </a:ext>
            </a:extLst>
          </p:cNvPr>
          <p:cNvSpPr txBox="1"/>
          <p:nvPr/>
        </p:nvSpPr>
        <p:spPr>
          <a:xfrm>
            <a:off x="10021439" y="888126"/>
            <a:ext cx="852256" cy="338554"/>
          </a:xfrm>
          <a:prstGeom prst="rect">
            <a:avLst/>
          </a:prstGeom>
          <a:noFill/>
        </p:spPr>
        <p:txBody>
          <a:bodyPr wrap="square" rtlCol="0">
            <a:spAutoFit/>
          </a:bodyPr>
          <a:lstStyle/>
          <a:p>
            <a:pPr algn="ctr"/>
            <a:r>
              <a:rPr lang="en-GB" sz="1600" b="1" dirty="0"/>
              <a:t>1588</a:t>
            </a:r>
          </a:p>
        </p:txBody>
      </p:sp>
      <p:sp>
        <p:nvSpPr>
          <p:cNvPr id="38" name="TextBox 37">
            <a:extLst>
              <a:ext uri="{FF2B5EF4-FFF2-40B4-BE49-F238E27FC236}">
                <a16:creationId xmlns:a16="http://schemas.microsoft.com/office/drawing/2014/main" id="{C0F7628E-776F-4E8C-B58F-CA92CAB5804C}"/>
              </a:ext>
            </a:extLst>
          </p:cNvPr>
          <p:cNvSpPr txBox="1"/>
          <p:nvPr/>
        </p:nvSpPr>
        <p:spPr>
          <a:xfrm>
            <a:off x="10668000" y="894414"/>
            <a:ext cx="852256" cy="338554"/>
          </a:xfrm>
          <a:prstGeom prst="rect">
            <a:avLst/>
          </a:prstGeom>
          <a:noFill/>
        </p:spPr>
        <p:txBody>
          <a:bodyPr wrap="square" rtlCol="0">
            <a:spAutoFit/>
          </a:bodyPr>
          <a:lstStyle/>
          <a:p>
            <a:pPr algn="ctr"/>
            <a:r>
              <a:rPr lang="en-GB" sz="1600" b="1" dirty="0"/>
              <a:t>1603</a:t>
            </a:r>
          </a:p>
        </p:txBody>
      </p:sp>
      <p:pic>
        <p:nvPicPr>
          <p:cNvPr id="45" name="Picture 44">
            <a:extLst>
              <a:ext uri="{FF2B5EF4-FFF2-40B4-BE49-F238E27FC236}">
                <a16:creationId xmlns:a16="http://schemas.microsoft.com/office/drawing/2014/main" id="{57E7238D-F3F3-40E9-9D3E-75CB32B665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2054" y="478881"/>
            <a:ext cx="494209" cy="494209"/>
          </a:xfrm>
          <a:prstGeom prst="rect">
            <a:avLst/>
          </a:prstGeom>
        </p:spPr>
      </p:pic>
      <p:pic>
        <p:nvPicPr>
          <p:cNvPr id="49" name="Picture 48">
            <a:extLst>
              <a:ext uri="{FF2B5EF4-FFF2-40B4-BE49-F238E27FC236}">
                <a16:creationId xmlns:a16="http://schemas.microsoft.com/office/drawing/2014/main" id="{2AB178F3-518F-4D17-A95E-BB489732B0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5357" y="448711"/>
            <a:ext cx="552187" cy="552187"/>
          </a:xfrm>
          <a:prstGeom prst="rect">
            <a:avLst/>
          </a:prstGeom>
        </p:spPr>
      </p:pic>
      <p:pic>
        <p:nvPicPr>
          <p:cNvPr id="52" name="Picture 51">
            <a:extLst>
              <a:ext uri="{FF2B5EF4-FFF2-40B4-BE49-F238E27FC236}">
                <a16:creationId xmlns:a16="http://schemas.microsoft.com/office/drawing/2014/main" id="{40ABAADF-84CE-42BD-9C02-3B020AB264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5096" y="478881"/>
            <a:ext cx="494209" cy="494209"/>
          </a:xfrm>
          <a:prstGeom prst="rect">
            <a:avLst/>
          </a:prstGeom>
        </p:spPr>
      </p:pic>
      <p:pic>
        <p:nvPicPr>
          <p:cNvPr id="55" name="Picture 54">
            <a:extLst>
              <a:ext uri="{FF2B5EF4-FFF2-40B4-BE49-F238E27FC236}">
                <a16:creationId xmlns:a16="http://schemas.microsoft.com/office/drawing/2014/main" id="{73B2FDF1-029C-483F-8EF6-DE04D8D7B8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7203" y="448711"/>
            <a:ext cx="552187" cy="552187"/>
          </a:xfrm>
          <a:prstGeom prst="rect">
            <a:avLst/>
          </a:prstGeom>
        </p:spPr>
      </p:pic>
      <p:pic>
        <p:nvPicPr>
          <p:cNvPr id="58" name="Picture 57">
            <a:extLst>
              <a:ext uri="{FF2B5EF4-FFF2-40B4-BE49-F238E27FC236}">
                <a16:creationId xmlns:a16="http://schemas.microsoft.com/office/drawing/2014/main" id="{F7591774-CA4B-44FC-A45C-0C789E2B98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91433" y="367474"/>
            <a:ext cx="619395" cy="619395"/>
          </a:xfrm>
          <a:prstGeom prst="rect">
            <a:avLst/>
          </a:prstGeom>
        </p:spPr>
      </p:pic>
      <p:pic>
        <p:nvPicPr>
          <p:cNvPr id="61" name="Picture 60">
            <a:extLst>
              <a:ext uri="{FF2B5EF4-FFF2-40B4-BE49-F238E27FC236}">
                <a16:creationId xmlns:a16="http://schemas.microsoft.com/office/drawing/2014/main" id="{C419078F-7112-4FDC-81D3-F68161B71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1035" y="420106"/>
            <a:ext cx="611634" cy="611634"/>
          </a:xfrm>
          <a:prstGeom prst="rect">
            <a:avLst/>
          </a:prstGeom>
        </p:spPr>
      </p:pic>
      <p:pic>
        <p:nvPicPr>
          <p:cNvPr id="67" name="Picture 66">
            <a:extLst>
              <a:ext uri="{FF2B5EF4-FFF2-40B4-BE49-F238E27FC236}">
                <a16:creationId xmlns:a16="http://schemas.microsoft.com/office/drawing/2014/main" id="{C36DC554-E4A1-4B32-8D9A-5A10B628034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34751" y="441518"/>
            <a:ext cx="537643" cy="537643"/>
          </a:xfrm>
          <a:prstGeom prst="rect">
            <a:avLst/>
          </a:prstGeom>
        </p:spPr>
      </p:pic>
      <p:pic>
        <p:nvPicPr>
          <p:cNvPr id="91" name="Picture 90">
            <a:extLst>
              <a:ext uri="{FF2B5EF4-FFF2-40B4-BE49-F238E27FC236}">
                <a16:creationId xmlns:a16="http://schemas.microsoft.com/office/drawing/2014/main" id="{E56C2AE1-E757-489E-9BF8-F83A2468F8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18331" y="451892"/>
            <a:ext cx="537643" cy="537643"/>
          </a:xfrm>
          <a:prstGeom prst="rect">
            <a:avLst/>
          </a:prstGeom>
        </p:spPr>
      </p:pic>
      <p:pic>
        <p:nvPicPr>
          <p:cNvPr id="114" name="Picture 113">
            <a:extLst>
              <a:ext uri="{FF2B5EF4-FFF2-40B4-BE49-F238E27FC236}">
                <a16:creationId xmlns:a16="http://schemas.microsoft.com/office/drawing/2014/main" id="{99770D1D-A862-4D60-A1C4-9AA55434C0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30577" y="431949"/>
            <a:ext cx="537643" cy="537643"/>
          </a:xfrm>
          <a:prstGeom prst="rect">
            <a:avLst/>
          </a:prstGeom>
        </p:spPr>
      </p:pic>
      <p:pic>
        <p:nvPicPr>
          <p:cNvPr id="119" name="Picture 118">
            <a:extLst>
              <a:ext uri="{FF2B5EF4-FFF2-40B4-BE49-F238E27FC236}">
                <a16:creationId xmlns:a16="http://schemas.microsoft.com/office/drawing/2014/main" id="{F7A3F33D-4300-4F62-B1F1-2F94CC892B3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83882" y="433361"/>
            <a:ext cx="537199" cy="537199"/>
          </a:xfrm>
          <a:prstGeom prst="rect">
            <a:avLst/>
          </a:prstGeom>
        </p:spPr>
      </p:pic>
      <p:pic>
        <p:nvPicPr>
          <p:cNvPr id="133" name="Picture 132">
            <a:extLst>
              <a:ext uri="{FF2B5EF4-FFF2-40B4-BE49-F238E27FC236}">
                <a16:creationId xmlns:a16="http://schemas.microsoft.com/office/drawing/2014/main" id="{E543B945-14DD-4AA1-BBA3-23AA9A32C56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85677" y="500238"/>
            <a:ext cx="434883" cy="434883"/>
          </a:xfrm>
          <a:prstGeom prst="rect">
            <a:avLst/>
          </a:prstGeom>
        </p:spPr>
      </p:pic>
      <p:pic>
        <p:nvPicPr>
          <p:cNvPr id="1026" name="Picture 2" descr="100% free coloring page of Sir Francis Drake. Color in this picture of Sir Francis  Drake and share it with others today! | Coloring pages, Sir francis, Color">
            <a:extLst>
              <a:ext uri="{FF2B5EF4-FFF2-40B4-BE49-F238E27FC236}">
                <a16:creationId xmlns:a16="http://schemas.microsoft.com/office/drawing/2014/main" id="{6ABA007B-DBCC-4674-BCF3-232DB32AB8A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65211" y="519032"/>
            <a:ext cx="385288" cy="3852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panish Armada ship | Clipart Panda - Free Clipart Images">
            <a:extLst>
              <a:ext uri="{FF2B5EF4-FFF2-40B4-BE49-F238E27FC236}">
                <a16:creationId xmlns:a16="http://schemas.microsoft.com/office/drawing/2014/main" id="{B0803F03-5467-4E12-B5EF-B946433E022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202762" y="438615"/>
            <a:ext cx="489609" cy="509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201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D921E1-D4C0-478C-BA35-FB26EABEB1DB}"/>
              </a:ext>
            </a:extLst>
          </p:cNvPr>
          <p:cNvSpPr txBox="1"/>
          <p:nvPr/>
        </p:nvSpPr>
        <p:spPr>
          <a:xfrm>
            <a:off x="291754" y="2466903"/>
            <a:ext cx="1624616" cy="369332"/>
          </a:xfrm>
          <a:prstGeom prst="rect">
            <a:avLst/>
          </a:prstGeom>
          <a:noFill/>
        </p:spPr>
        <p:txBody>
          <a:bodyPr wrap="square" rtlCol="0">
            <a:spAutoFit/>
          </a:bodyPr>
          <a:lstStyle/>
          <a:p>
            <a:r>
              <a:rPr lang="en-GB" b="1" dirty="0"/>
              <a:t>Settlement</a:t>
            </a:r>
          </a:p>
        </p:txBody>
      </p:sp>
      <p:sp>
        <p:nvSpPr>
          <p:cNvPr id="7" name="Rectangle 6">
            <a:extLst>
              <a:ext uri="{FF2B5EF4-FFF2-40B4-BE49-F238E27FC236}">
                <a16:creationId xmlns:a16="http://schemas.microsoft.com/office/drawing/2014/main" id="{EA078DDB-B580-488D-8903-1CF472E335F7}"/>
              </a:ext>
            </a:extLst>
          </p:cNvPr>
          <p:cNvSpPr/>
          <p:nvPr/>
        </p:nvSpPr>
        <p:spPr>
          <a:xfrm>
            <a:off x="344976" y="2763357"/>
            <a:ext cx="1318335"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086D5D34-7EED-4FD6-A90B-A442C948B920}"/>
              </a:ext>
            </a:extLst>
          </p:cNvPr>
          <p:cNvSpPr txBox="1"/>
          <p:nvPr/>
        </p:nvSpPr>
        <p:spPr>
          <a:xfrm>
            <a:off x="8710661" y="614802"/>
            <a:ext cx="3189586" cy="2123658"/>
          </a:xfrm>
          <a:prstGeom prst="rect">
            <a:avLst/>
          </a:prstGeom>
          <a:noFill/>
        </p:spPr>
        <p:txBody>
          <a:bodyPr wrap="square" rtlCol="0">
            <a:spAutoFit/>
          </a:bodyPr>
          <a:lstStyle/>
          <a:p>
            <a:r>
              <a:rPr lang="en-GB" sz="1100" b="0" i="0" u="none" strike="noStrike" baseline="0" dirty="0">
                <a:solidFill>
                  <a:srgbClr val="000000"/>
                </a:solidFill>
              </a:rPr>
              <a:t>Armada- A Spanish word that originally meant ‘armed’ now used to describe an invasion fleet. </a:t>
            </a:r>
          </a:p>
          <a:p>
            <a:r>
              <a:rPr lang="en-GB" sz="1100" b="0" i="0" u="none" strike="noStrike" baseline="0" dirty="0">
                <a:solidFill>
                  <a:srgbClr val="000000"/>
                </a:solidFill>
              </a:rPr>
              <a:t>Annul - To declare invalid. </a:t>
            </a:r>
          </a:p>
          <a:p>
            <a:r>
              <a:rPr lang="en-GB" sz="1100" b="0" i="0" u="none" strike="noStrike" baseline="0" dirty="0">
                <a:solidFill>
                  <a:srgbClr val="000000"/>
                </a:solidFill>
              </a:rPr>
              <a:t>Monarch – A leader of a country, for example a King or Queen </a:t>
            </a:r>
          </a:p>
          <a:p>
            <a:r>
              <a:rPr lang="en-GB" sz="1100" b="0" i="0" u="none" strike="noStrike" baseline="0" dirty="0">
                <a:solidFill>
                  <a:srgbClr val="000000"/>
                </a:solidFill>
              </a:rPr>
              <a:t>Heir – The next person in line to throne who will take over when the current King or Queen dies </a:t>
            </a:r>
          </a:p>
          <a:p>
            <a:r>
              <a:rPr lang="en-GB" sz="1100" b="0" i="0" u="none" strike="noStrike" baseline="0" dirty="0">
                <a:solidFill>
                  <a:srgbClr val="000000"/>
                </a:solidFill>
              </a:rPr>
              <a:t>Reign – The period of time that a Monarch rules </a:t>
            </a:r>
          </a:p>
          <a:p>
            <a:r>
              <a:rPr lang="en-GB" sz="1100" b="0" i="0" u="none" strike="noStrike" baseline="0" dirty="0">
                <a:solidFill>
                  <a:srgbClr val="000000"/>
                </a:solidFill>
              </a:rPr>
              <a:t>Pope – Head of the Roman Catholic church </a:t>
            </a:r>
          </a:p>
          <a:p>
            <a:r>
              <a:rPr lang="en-GB" sz="1100" b="0" i="0" u="none" strike="noStrike" baseline="0" dirty="0">
                <a:solidFill>
                  <a:srgbClr val="000000"/>
                </a:solidFill>
              </a:rPr>
              <a:t>Catholicism – A branch of the Christian Religion headed by the Pope in Rome. </a:t>
            </a:r>
          </a:p>
          <a:p>
            <a:r>
              <a:rPr lang="en-GB" sz="1100" b="0" i="0" u="none" strike="noStrike" baseline="0" dirty="0">
                <a:solidFill>
                  <a:srgbClr val="000000"/>
                </a:solidFill>
              </a:rPr>
              <a:t>Protestantism – A branch of the Christian religion </a:t>
            </a:r>
            <a:endParaRPr lang="en-GB" sz="1100" dirty="0"/>
          </a:p>
        </p:txBody>
      </p:sp>
      <p:sp>
        <p:nvSpPr>
          <p:cNvPr id="5" name="TextBox 4">
            <a:extLst>
              <a:ext uri="{FF2B5EF4-FFF2-40B4-BE49-F238E27FC236}">
                <a16:creationId xmlns:a16="http://schemas.microsoft.com/office/drawing/2014/main" id="{D3044729-DEDD-44D7-9080-0D5227CC0C15}"/>
              </a:ext>
            </a:extLst>
          </p:cNvPr>
          <p:cNvSpPr txBox="1"/>
          <p:nvPr/>
        </p:nvSpPr>
        <p:spPr>
          <a:xfrm>
            <a:off x="249774" y="2838295"/>
            <a:ext cx="8176152" cy="2246769"/>
          </a:xfrm>
          <a:prstGeom prst="rect">
            <a:avLst/>
          </a:prstGeom>
          <a:noFill/>
        </p:spPr>
        <p:txBody>
          <a:bodyPr wrap="square" rtlCol="0">
            <a:spAutoFit/>
          </a:bodyPr>
          <a:lstStyle/>
          <a:p>
            <a:r>
              <a:rPr lang="en-GB" sz="1000" dirty="0"/>
              <a:t>Since the </a:t>
            </a:r>
            <a:r>
              <a:rPr lang="en-GB" sz="1000" b="1" dirty="0"/>
              <a:t>Elizabethan era</a:t>
            </a:r>
            <a:r>
              <a:rPr lang="en-GB" sz="1000" dirty="0"/>
              <a:t> was a time of peace and prosperity, it was a time of progress, which is a central reason why the </a:t>
            </a:r>
            <a:r>
              <a:rPr lang="en-GB" sz="1000" b="1" dirty="0"/>
              <a:t>era</a:t>
            </a:r>
            <a:r>
              <a:rPr lang="en-GB" sz="1000" dirty="0"/>
              <a:t> is called the </a:t>
            </a:r>
            <a:r>
              <a:rPr lang="en-GB" sz="1000" b="1" dirty="0"/>
              <a:t>Golden Age</a:t>
            </a:r>
            <a:r>
              <a:rPr lang="en-GB" sz="1000" dirty="0"/>
              <a:t> of England. Since, during this time </a:t>
            </a:r>
            <a:r>
              <a:rPr lang="en-GB" sz="1000" b="1" dirty="0"/>
              <a:t>period</a:t>
            </a:r>
            <a:r>
              <a:rPr lang="en-GB" sz="1000" dirty="0"/>
              <a:t>, England became such a wealthy nation, more money could be invested in the arts and exploration.</a:t>
            </a:r>
          </a:p>
          <a:p>
            <a:r>
              <a:rPr lang="en-GB" sz="1000" b="1" i="0" u="none" strike="noStrike" baseline="0" dirty="0">
                <a:solidFill>
                  <a:srgbClr val="000000"/>
                </a:solidFill>
              </a:rPr>
              <a:t>Tudors </a:t>
            </a:r>
            <a:endParaRPr lang="en-GB" sz="1000" b="0" i="0" u="none" strike="noStrike" baseline="0" dirty="0">
              <a:solidFill>
                <a:srgbClr val="000000"/>
              </a:solidFill>
            </a:endParaRPr>
          </a:p>
          <a:p>
            <a:r>
              <a:rPr lang="en-GB" sz="1000" b="0" i="0" u="none" strike="noStrike" baseline="0" dirty="0">
                <a:solidFill>
                  <a:srgbClr val="000000"/>
                </a:solidFill>
              </a:rPr>
              <a:t>The Tudor family ruled England from 1485 – 1603. During this time, people were discovering more about the world through exploration, the Church of England was founded and art and music became an important part of culture. The Tudor reign started after the House of York won the Battle of Bosworth Field in 1485, which ended the War of the Roses between the House of Lancaster and the House of York. It was called this because each side were represented by a different colour rose- red for Lancaster and white for York. The House of Tudor had five monarchs who succeeded one another directly, Henry VII, Henry VIII Edward VI, Mary and finally Elizabeth I. During their reigns Tudor monarchs oversaw some of the most dramatic changes in English history. </a:t>
            </a:r>
          </a:p>
          <a:p>
            <a:r>
              <a:rPr lang="en-GB" sz="1000" b="0" i="0" u="none" strike="noStrike" baseline="0" dirty="0">
                <a:solidFill>
                  <a:srgbClr val="000000"/>
                </a:solidFill>
              </a:rPr>
              <a:t>Henry VIII’s divorce from his first wife was opposed by the Catholic church which was headed by the Pope. In order to achieve the divorce, Henry broke ties with the Catholic church and founded the Protestant Church of England. Henry VIII appointed himself as head of the new Church of England. The establishment of the Church of England was not supported by everybody and this led to turbulent times in the country. The monarch often led the countries religious direction through the religion that they personally followed. Queen Elizabeth and her brother King Edward VI were protestants, whereas her sister Queen Mary was a catholic. </a:t>
            </a:r>
            <a:endParaRPr lang="en-GB" sz="1000" dirty="0"/>
          </a:p>
        </p:txBody>
      </p:sp>
      <p:grpSp>
        <p:nvGrpSpPr>
          <p:cNvPr id="19" name="Group 18">
            <a:extLst>
              <a:ext uri="{FF2B5EF4-FFF2-40B4-BE49-F238E27FC236}">
                <a16:creationId xmlns:a16="http://schemas.microsoft.com/office/drawing/2014/main" id="{11DA3954-7BE0-4A29-8CA7-EFD504B66436}"/>
              </a:ext>
            </a:extLst>
          </p:cNvPr>
          <p:cNvGrpSpPr/>
          <p:nvPr/>
        </p:nvGrpSpPr>
        <p:grpSpPr>
          <a:xfrm>
            <a:off x="275207" y="138068"/>
            <a:ext cx="1442621" cy="384239"/>
            <a:chOff x="8913549" y="541925"/>
            <a:chExt cx="1442621" cy="384239"/>
          </a:xfrm>
        </p:grpSpPr>
        <p:sp>
          <p:nvSpPr>
            <p:cNvPr id="9" name="TextBox 8">
              <a:extLst>
                <a:ext uri="{FF2B5EF4-FFF2-40B4-BE49-F238E27FC236}">
                  <a16:creationId xmlns:a16="http://schemas.microsoft.com/office/drawing/2014/main" id="{92E19F43-42BC-47FB-8F17-A2354BD3A8B2}"/>
                </a:ext>
              </a:extLst>
            </p:cNvPr>
            <p:cNvSpPr txBox="1"/>
            <p:nvPr/>
          </p:nvSpPr>
          <p:spPr>
            <a:xfrm>
              <a:off x="8913549" y="541925"/>
              <a:ext cx="1442621" cy="369332"/>
            </a:xfrm>
            <a:prstGeom prst="rect">
              <a:avLst/>
            </a:prstGeom>
            <a:noFill/>
          </p:spPr>
          <p:txBody>
            <a:bodyPr wrap="square" rtlCol="0">
              <a:spAutoFit/>
            </a:bodyPr>
            <a:lstStyle/>
            <a:p>
              <a:r>
                <a:rPr lang="en-GB" b="1" dirty="0"/>
                <a:t>Technology</a:t>
              </a:r>
            </a:p>
          </p:txBody>
        </p:sp>
        <p:sp>
          <p:nvSpPr>
            <p:cNvPr id="10" name="Rectangle 9">
              <a:extLst>
                <a:ext uri="{FF2B5EF4-FFF2-40B4-BE49-F238E27FC236}">
                  <a16:creationId xmlns:a16="http://schemas.microsoft.com/office/drawing/2014/main" id="{0DAADFB1-27AD-4A33-A2D9-A353C3E8B57E}"/>
                </a:ext>
              </a:extLst>
            </p:cNvPr>
            <p:cNvSpPr/>
            <p:nvPr/>
          </p:nvSpPr>
          <p:spPr>
            <a:xfrm>
              <a:off x="9018500" y="880445"/>
              <a:ext cx="1072718" cy="457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TextBox 10">
            <a:extLst>
              <a:ext uri="{FF2B5EF4-FFF2-40B4-BE49-F238E27FC236}">
                <a16:creationId xmlns:a16="http://schemas.microsoft.com/office/drawing/2014/main" id="{FDF6FB5D-6079-40E4-9766-5D956B27FCAB}"/>
              </a:ext>
            </a:extLst>
          </p:cNvPr>
          <p:cNvSpPr txBox="1"/>
          <p:nvPr/>
        </p:nvSpPr>
        <p:spPr>
          <a:xfrm>
            <a:off x="275206" y="588823"/>
            <a:ext cx="3266335" cy="861774"/>
          </a:xfrm>
          <a:prstGeom prst="rect">
            <a:avLst/>
          </a:prstGeom>
          <a:noFill/>
        </p:spPr>
        <p:txBody>
          <a:bodyPr wrap="square" rtlCol="0">
            <a:spAutoFit/>
          </a:bodyPr>
          <a:lstStyle/>
          <a:p>
            <a:r>
              <a:rPr lang="en-GB" sz="1000" b="1" dirty="0"/>
              <a:t>The Scientific Renaissance</a:t>
            </a:r>
            <a:r>
              <a:rPr lang="en-GB" sz="1000" dirty="0"/>
              <a:t> was a period of world history which saw the emergence of modern </a:t>
            </a:r>
            <a:r>
              <a:rPr lang="en-GB" sz="1000" b="1" dirty="0"/>
              <a:t>science</a:t>
            </a:r>
            <a:r>
              <a:rPr lang="en-GB" sz="1000" dirty="0"/>
              <a:t> and overturning the medieval understanding of the world and </a:t>
            </a:r>
            <a:r>
              <a:rPr lang="en-GB" sz="1000" b="1" dirty="0"/>
              <a:t>science</a:t>
            </a:r>
            <a:r>
              <a:rPr lang="en-GB" sz="1000" dirty="0"/>
              <a:t>. 1450–1630 – </a:t>
            </a:r>
            <a:r>
              <a:rPr lang="en-GB" sz="1000" b="1" dirty="0"/>
              <a:t>Scientific Renaissance</a:t>
            </a:r>
            <a:r>
              <a:rPr lang="en-GB" sz="1000" dirty="0"/>
              <a:t> and rediscovery of the knowledge of the ancients.</a:t>
            </a:r>
          </a:p>
        </p:txBody>
      </p:sp>
      <p:sp>
        <p:nvSpPr>
          <p:cNvPr id="12" name="TextBox 11">
            <a:extLst>
              <a:ext uri="{FF2B5EF4-FFF2-40B4-BE49-F238E27FC236}">
                <a16:creationId xmlns:a16="http://schemas.microsoft.com/office/drawing/2014/main" id="{B5B99F60-4BCF-4616-A3F8-115AD15E44D4}"/>
              </a:ext>
            </a:extLst>
          </p:cNvPr>
          <p:cNvSpPr txBox="1"/>
          <p:nvPr/>
        </p:nvSpPr>
        <p:spPr>
          <a:xfrm>
            <a:off x="3899439" y="145284"/>
            <a:ext cx="1183689" cy="369332"/>
          </a:xfrm>
          <a:prstGeom prst="rect">
            <a:avLst/>
          </a:prstGeom>
          <a:noFill/>
        </p:spPr>
        <p:txBody>
          <a:bodyPr wrap="square" rtlCol="0">
            <a:spAutoFit/>
          </a:bodyPr>
          <a:lstStyle/>
          <a:p>
            <a:r>
              <a:rPr lang="en-GB" b="1" dirty="0"/>
              <a:t>Society</a:t>
            </a:r>
          </a:p>
        </p:txBody>
      </p:sp>
      <p:sp>
        <p:nvSpPr>
          <p:cNvPr id="13" name="Rectangle 12">
            <a:extLst>
              <a:ext uri="{FF2B5EF4-FFF2-40B4-BE49-F238E27FC236}">
                <a16:creationId xmlns:a16="http://schemas.microsoft.com/office/drawing/2014/main" id="{41915D41-3E6F-4A98-97BD-1C9649D81B79}"/>
              </a:ext>
            </a:extLst>
          </p:cNvPr>
          <p:cNvSpPr/>
          <p:nvPr/>
        </p:nvSpPr>
        <p:spPr>
          <a:xfrm>
            <a:off x="3961289" y="468897"/>
            <a:ext cx="753122"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9FB0D17D-D4C9-4826-A232-E0FA6C6EBD5A}"/>
              </a:ext>
            </a:extLst>
          </p:cNvPr>
          <p:cNvSpPr txBox="1"/>
          <p:nvPr/>
        </p:nvSpPr>
        <p:spPr>
          <a:xfrm>
            <a:off x="3826276" y="541158"/>
            <a:ext cx="4599650" cy="2092881"/>
          </a:xfrm>
          <a:prstGeom prst="rect">
            <a:avLst/>
          </a:prstGeom>
          <a:noFill/>
        </p:spPr>
        <p:txBody>
          <a:bodyPr wrap="square" rtlCol="0">
            <a:spAutoFit/>
          </a:bodyPr>
          <a:lstStyle/>
          <a:p>
            <a:r>
              <a:rPr lang="en-GB" sz="1000" b="0" i="0" u="none" strike="noStrike" baseline="0" dirty="0">
                <a:solidFill>
                  <a:srgbClr val="000000"/>
                </a:solidFill>
                <a:cs typeface="Arial" panose="020B0604020202020204" pitchFamily="34" charset="0"/>
              </a:rPr>
              <a:t>The Elizabethan era is the time in the Tudor period during the reign of Queen Elizabeth I (1558 – 1603). Historians often depict it as the ‘golden age’ in English history. During this era, England experienced peace and prosperity and became rich and powerful. The era is named after Queen Elizabeth who was the last of the Tudor monarchs. Elizabeth’s father was Henry VIII and her mother was Anne Boleyn. In a time when female monarchs were rare, she proved that women could not only rule, but could rule successfully.</a:t>
            </a:r>
          </a:p>
          <a:p>
            <a:endParaRPr lang="en-GB" sz="1000" b="0" i="0" u="none" strike="noStrike" baseline="0" dirty="0">
              <a:solidFill>
                <a:srgbClr val="000000"/>
              </a:solidFill>
              <a:cs typeface="Arial" panose="020B0604020202020204" pitchFamily="34" charset="0"/>
            </a:endParaRPr>
          </a:p>
          <a:p>
            <a:r>
              <a:rPr lang="en-GB" sz="1000" b="1" dirty="0"/>
              <a:t>Elizabethan Society</a:t>
            </a:r>
            <a:r>
              <a:rPr lang="en-GB" sz="1000" dirty="0"/>
              <a:t> was a very different place to the </a:t>
            </a:r>
            <a:r>
              <a:rPr lang="en-GB" sz="1000" b="1" dirty="0"/>
              <a:t>society</a:t>
            </a:r>
            <a:r>
              <a:rPr lang="en-GB" sz="1000" dirty="0"/>
              <a:t> that we live in today. Many of the things we take for granted now simply did not exist in Elizabeth's time. </a:t>
            </a:r>
            <a:r>
              <a:rPr lang="en-GB" sz="1000" b="1" dirty="0"/>
              <a:t>Society</a:t>
            </a:r>
            <a:r>
              <a:rPr lang="en-GB" sz="1000" dirty="0"/>
              <a:t> was based on strict social structures that ensured everyone knew their place. It was through this system that </a:t>
            </a:r>
            <a:r>
              <a:rPr lang="en-GB" sz="1000" b="1" dirty="0"/>
              <a:t>Elizabethan society</a:t>
            </a:r>
            <a:r>
              <a:rPr lang="en-GB" sz="1000" dirty="0"/>
              <a:t> functioned.</a:t>
            </a:r>
            <a:endParaRPr lang="en-GB" sz="1000" b="0" i="0" u="none" strike="noStrike" baseline="0" dirty="0">
              <a:solidFill>
                <a:srgbClr val="000000"/>
              </a:solidFill>
              <a:cs typeface="Arial" panose="020B0604020202020204" pitchFamily="34" charset="0"/>
            </a:endParaRPr>
          </a:p>
          <a:p>
            <a:r>
              <a:rPr lang="en-GB" sz="1000" b="0" i="0" u="none" strike="noStrike" baseline="0" dirty="0">
                <a:solidFill>
                  <a:srgbClr val="000000"/>
                </a:solidFill>
                <a:cs typeface="Arial" panose="020B0604020202020204" pitchFamily="34" charset="0"/>
              </a:rPr>
              <a:t> </a:t>
            </a:r>
            <a:endParaRPr lang="en-GB" sz="1000" dirty="0">
              <a:cs typeface="Arial" panose="020B0604020202020204" pitchFamily="34" charset="0"/>
            </a:endParaRPr>
          </a:p>
        </p:txBody>
      </p:sp>
      <p:sp>
        <p:nvSpPr>
          <p:cNvPr id="17" name="TextBox 16">
            <a:extLst>
              <a:ext uri="{FF2B5EF4-FFF2-40B4-BE49-F238E27FC236}">
                <a16:creationId xmlns:a16="http://schemas.microsoft.com/office/drawing/2014/main" id="{30739415-5B49-4370-8A61-3C3B92F8D2CA}"/>
              </a:ext>
            </a:extLst>
          </p:cNvPr>
          <p:cNvSpPr txBox="1"/>
          <p:nvPr/>
        </p:nvSpPr>
        <p:spPr>
          <a:xfrm>
            <a:off x="8734426" y="3325793"/>
            <a:ext cx="3207800" cy="1615827"/>
          </a:xfrm>
          <a:prstGeom prst="rect">
            <a:avLst/>
          </a:prstGeom>
          <a:noFill/>
        </p:spPr>
        <p:txBody>
          <a:bodyPr wrap="square" rtlCol="0">
            <a:spAutoFit/>
          </a:bodyPr>
          <a:lstStyle/>
          <a:p>
            <a:r>
              <a:rPr lang="en-GB" sz="1100" b="0" i="0" u="none" strike="noStrike" baseline="0" dirty="0">
                <a:solidFill>
                  <a:srgbClr val="000000"/>
                </a:solidFill>
              </a:rPr>
              <a:t>Why were the Elizabethans so influential? </a:t>
            </a:r>
          </a:p>
          <a:p>
            <a:endParaRPr lang="en-GB" sz="1100" b="0" i="0" u="none" strike="noStrike" baseline="0" dirty="0">
              <a:solidFill>
                <a:srgbClr val="000000"/>
              </a:solidFill>
            </a:endParaRPr>
          </a:p>
          <a:p>
            <a:r>
              <a:rPr lang="en-GB" sz="1100" b="0" i="0" u="none" strike="noStrike" baseline="0" dirty="0">
                <a:solidFill>
                  <a:srgbClr val="000000"/>
                </a:solidFill>
              </a:rPr>
              <a:t>How well did Elizabeth I deal with the countries religious problems? </a:t>
            </a:r>
          </a:p>
          <a:p>
            <a:endParaRPr lang="en-GB" sz="1100" b="0" i="0" u="none" strike="noStrike" baseline="0" dirty="0">
              <a:solidFill>
                <a:srgbClr val="000000"/>
              </a:solidFill>
            </a:endParaRPr>
          </a:p>
          <a:p>
            <a:r>
              <a:rPr lang="en-GB" sz="1100" b="0" i="0" u="none" strike="noStrike" baseline="0" dirty="0">
                <a:solidFill>
                  <a:srgbClr val="000000"/>
                </a:solidFill>
              </a:rPr>
              <a:t>Was Elizabeth’s reign a cultural ‘Golden Age’? </a:t>
            </a:r>
          </a:p>
          <a:p>
            <a:endParaRPr lang="en-GB" sz="1100" b="0" i="0" u="none" strike="noStrike" baseline="0" dirty="0">
              <a:solidFill>
                <a:srgbClr val="000000"/>
              </a:solidFill>
            </a:endParaRPr>
          </a:p>
          <a:p>
            <a:r>
              <a:rPr lang="en-GB" sz="1100" b="0" i="0" u="none" strike="noStrike" baseline="0" dirty="0">
                <a:solidFill>
                  <a:srgbClr val="000000"/>
                </a:solidFill>
              </a:rPr>
              <a:t>Why is the defeat of the Spanish Armada so significant? </a:t>
            </a:r>
            <a:endParaRPr lang="en-GB" sz="1100" dirty="0"/>
          </a:p>
        </p:txBody>
      </p:sp>
      <p:grpSp>
        <p:nvGrpSpPr>
          <p:cNvPr id="6" name="Group 5">
            <a:extLst>
              <a:ext uri="{FF2B5EF4-FFF2-40B4-BE49-F238E27FC236}">
                <a16:creationId xmlns:a16="http://schemas.microsoft.com/office/drawing/2014/main" id="{5EA73C44-8932-43BC-BE73-4AD2AC4E5C84}"/>
              </a:ext>
            </a:extLst>
          </p:cNvPr>
          <p:cNvGrpSpPr/>
          <p:nvPr/>
        </p:nvGrpSpPr>
        <p:grpSpPr>
          <a:xfrm>
            <a:off x="8799147" y="2763357"/>
            <a:ext cx="2542712" cy="462201"/>
            <a:chOff x="9004918" y="557253"/>
            <a:chExt cx="2542712" cy="462201"/>
          </a:xfrm>
        </p:grpSpPr>
        <p:sp>
          <p:nvSpPr>
            <p:cNvPr id="15" name="TextBox 14">
              <a:extLst>
                <a:ext uri="{FF2B5EF4-FFF2-40B4-BE49-F238E27FC236}">
                  <a16:creationId xmlns:a16="http://schemas.microsoft.com/office/drawing/2014/main" id="{22D2A234-9D6C-4B67-9DFB-4E016B441515}"/>
                </a:ext>
              </a:extLst>
            </p:cNvPr>
            <p:cNvSpPr txBox="1"/>
            <p:nvPr/>
          </p:nvSpPr>
          <p:spPr>
            <a:xfrm>
              <a:off x="9445839" y="604403"/>
              <a:ext cx="2101791" cy="369332"/>
            </a:xfrm>
            <a:prstGeom prst="rect">
              <a:avLst/>
            </a:prstGeom>
            <a:noFill/>
          </p:spPr>
          <p:txBody>
            <a:bodyPr wrap="square" rtlCol="0">
              <a:spAutoFit/>
            </a:bodyPr>
            <a:lstStyle/>
            <a:p>
              <a:r>
                <a:rPr lang="en-GB" b="1" dirty="0"/>
                <a:t>Enquiry Questions</a:t>
              </a:r>
            </a:p>
          </p:txBody>
        </p:sp>
        <p:sp>
          <p:nvSpPr>
            <p:cNvPr id="16" name="Rectangle 15">
              <a:extLst>
                <a:ext uri="{FF2B5EF4-FFF2-40B4-BE49-F238E27FC236}">
                  <a16:creationId xmlns:a16="http://schemas.microsoft.com/office/drawing/2014/main" id="{AB59C193-AA6A-4D55-84B5-2BBBDD7B37C9}"/>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a:extLst>
                <a:ext uri="{FF2B5EF4-FFF2-40B4-BE49-F238E27FC236}">
                  <a16:creationId xmlns:a16="http://schemas.microsoft.com/office/drawing/2014/main" id="{786AC358-7BCF-45B4-89DC-478635B36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9247" y="557253"/>
              <a:ext cx="519510" cy="442947"/>
            </a:xfrm>
            <a:prstGeom prst="rect">
              <a:avLst/>
            </a:prstGeom>
          </p:spPr>
        </p:pic>
      </p:grpSp>
      <p:grpSp>
        <p:nvGrpSpPr>
          <p:cNvPr id="22" name="Group 21">
            <a:extLst>
              <a:ext uri="{FF2B5EF4-FFF2-40B4-BE49-F238E27FC236}">
                <a16:creationId xmlns:a16="http://schemas.microsoft.com/office/drawing/2014/main" id="{F1691A43-F969-4934-B1F1-FCB9BFB80293}"/>
              </a:ext>
            </a:extLst>
          </p:cNvPr>
          <p:cNvGrpSpPr/>
          <p:nvPr/>
        </p:nvGrpSpPr>
        <p:grpSpPr>
          <a:xfrm>
            <a:off x="8804379" y="-48416"/>
            <a:ext cx="1744163" cy="589574"/>
            <a:chOff x="337017" y="420281"/>
            <a:chExt cx="1744163" cy="589574"/>
          </a:xfrm>
        </p:grpSpPr>
        <p:sp>
          <p:nvSpPr>
            <p:cNvPr id="2" name="TextBox 1">
              <a:extLst>
                <a:ext uri="{FF2B5EF4-FFF2-40B4-BE49-F238E27FC236}">
                  <a16:creationId xmlns:a16="http://schemas.microsoft.com/office/drawing/2014/main" id="{E2EEC39E-0BF4-443C-A283-7040BC92B610}"/>
                </a:ext>
              </a:extLst>
            </p:cNvPr>
            <p:cNvSpPr txBox="1"/>
            <p:nvPr/>
          </p:nvSpPr>
          <p:spPr>
            <a:xfrm>
              <a:off x="864939" y="569503"/>
              <a:ext cx="1216241" cy="369332"/>
            </a:xfrm>
            <a:prstGeom prst="rect">
              <a:avLst/>
            </a:prstGeom>
            <a:noFill/>
          </p:spPr>
          <p:txBody>
            <a:bodyPr wrap="square" rtlCol="0">
              <a:spAutoFit/>
            </a:bodyPr>
            <a:lstStyle/>
            <a:p>
              <a:r>
                <a:rPr lang="en-GB" b="1" dirty="0"/>
                <a:t>Key Terms</a:t>
              </a:r>
            </a:p>
          </p:txBody>
        </p:sp>
        <p:grpSp>
          <p:nvGrpSpPr>
            <p:cNvPr id="21" name="Group 20">
              <a:extLst>
                <a:ext uri="{FF2B5EF4-FFF2-40B4-BE49-F238E27FC236}">
                  <a16:creationId xmlns:a16="http://schemas.microsoft.com/office/drawing/2014/main" id="{25244CC3-BC96-4546-9E0F-A178CE43B86E}"/>
                </a:ext>
              </a:extLst>
            </p:cNvPr>
            <p:cNvGrpSpPr/>
            <p:nvPr/>
          </p:nvGrpSpPr>
          <p:grpSpPr>
            <a:xfrm>
              <a:off x="337017" y="420281"/>
              <a:ext cx="1553929" cy="589574"/>
              <a:chOff x="337017" y="420281"/>
              <a:chExt cx="1553929" cy="589574"/>
            </a:xfrm>
          </p:grpSpPr>
          <p:sp>
            <p:nvSpPr>
              <p:cNvPr id="3" name="Rectangle 2">
                <a:extLst>
                  <a:ext uri="{FF2B5EF4-FFF2-40B4-BE49-F238E27FC236}">
                    <a16:creationId xmlns:a16="http://schemas.microsoft.com/office/drawing/2014/main" id="{97B73EE1-D708-4B98-8B50-064AADAFE508}"/>
                  </a:ext>
                </a:extLst>
              </p:cNvPr>
              <p:cNvSpPr/>
              <p:nvPr/>
            </p:nvSpPr>
            <p:spPr>
              <a:xfrm>
                <a:off x="337351" y="964136"/>
                <a:ext cx="1553595"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a:extLst>
                  <a:ext uri="{FF2B5EF4-FFF2-40B4-BE49-F238E27FC236}">
                    <a16:creationId xmlns:a16="http://schemas.microsoft.com/office/drawing/2014/main" id="{82AE3F66-3A15-45D2-8928-D6F344F5D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017" y="420281"/>
                <a:ext cx="615853" cy="566714"/>
              </a:xfrm>
              <a:prstGeom prst="rect">
                <a:avLst/>
              </a:prstGeom>
            </p:spPr>
          </p:pic>
        </p:grpSp>
      </p:grpSp>
      <p:sp>
        <p:nvSpPr>
          <p:cNvPr id="26" name="TextBox 25">
            <a:extLst>
              <a:ext uri="{FF2B5EF4-FFF2-40B4-BE49-F238E27FC236}">
                <a16:creationId xmlns:a16="http://schemas.microsoft.com/office/drawing/2014/main" id="{138735E5-CA76-4A1D-B643-C0BAFC488FB3}"/>
              </a:ext>
            </a:extLst>
          </p:cNvPr>
          <p:cNvSpPr txBox="1"/>
          <p:nvPr/>
        </p:nvSpPr>
        <p:spPr>
          <a:xfrm>
            <a:off x="249774" y="4964902"/>
            <a:ext cx="1624616" cy="369332"/>
          </a:xfrm>
          <a:prstGeom prst="rect">
            <a:avLst/>
          </a:prstGeom>
          <a:noFill/>
        </p:spPr>
        <p:txBody>
          <a:bodyPr wrap="square" rtlCol="0">
            <a:spAutoFit/>
          </a:bodyPr>
          <a:lstStyle/>
          <a:p>
            <a:r>
              <a:rPr lang="en-GB" b="1" dirty="0"/>
              <a:t>Local Area</a:t>
            </a:r>
          </a:p>
        </p:txBody>
      </p:sp>
      <p:sp>
        <p:nvSpPr>
          <p:cNvPr id="27" name="Rectangle 26">
            <a:extLst>
              <a:ext uri="{FF2B5EF4-FFF2-40B4-BE49-F238E27FC236}">
                <a16:creationId xmlns:a16="http://schemas.microsoft.com/office/drawing/2014/main" id="{EA5EBB1E-D1E7-4B32-90CB-4EB228924408}"/>
              </a:ext>
            </a:extLst>
          </p:cNvPr>
          <p:cNvSpPr/>
          <p:nvPr/>
        </p:nvSpPr>
        <p:spPr>
          <a:xfrm>
            <a:off x="319638" y="5250276"/>
            <a:ext cx="1001884" cy="45719"/>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a:extLst>
              <a:ext uri="{FF2B5EF4-FFF2-40B4-BE49-F238E27FC236}">
                <a16:creationId xmlns:a16="http://schemas.microsoft.com/office/drawing/2014/main" id="{19BB0DA4-CD3C-4EFC-9C77-E2BAAA2BBB13}"/>
              </a:ext>
            </a:extLst>
          </p:cNvPr>
          <p:cNvGrpSpPr/>
          <p:nvPr/>
        </p:nvGrpSpPr>
        <p:grpSpPr>
          <a:xfrm>
            <a:off x="8828708" y="5167946"/>
            <a:ext cx="2542712" cy="415051"/>
            <a:chOff x="9004918" y="604403"/>
            <a:chExt cx="2542712" cy="415051"/>
          </a:xfrm>
        </p:grpSpPr>
        <p:sp>
          <p:nvSpPr>
            <p:cNvPr id="30" name="TextBox 29">
              <a:extLst>
                <a:ext uri="{FF2B5EF4-FFF2-40B4-BE49-F238E27FC236}">
                  <a16:creationId xmlns:a16="http://schemas.microsoft.com/office/drawing/2014/main" id="{6EB043BF-B564-4448-98CC-1F9D3D9BC61A}"/>
                </a:ext>
              </a:extLst>
            </p:cNvPr>
            <p:cNvSpPr txBox="1"/>
            <p:nvPr/>
          </p:nvSpPr>
          <p:spPr>
            <a:xfrm>
              <a:off x="9445839" y="604403"/>
              <a:ext cx="2101791" cy="369332"/>
            </a:xfrm>
            <a:prstGeom prst="rect">
              <a:avLst/>
            </a:prstGeom>
            <a:noFill/>
          </p:spPr>
          <p:txBody>
            <a:bodyPr wrap="square" rtlCol="0">
              <a:spAutoFit/>
            </a:bodyPr>
            <a:lstStyle/>
            <a:p>
              <a:r>
                <a:rPr lang="en-GB" b="1" dirty="0"/>
                <a:t>Website Links</a:t>
              </a:r>
            </a:p>
          </p:txBody>
        </p:sp>
        <p:sp>
          <p:nvSpPr>
            <p:cNvPr id="31" name="Rectangle 30">
              <a:extLst>
                <a:ext uri="{FF2B5EF4-FFF2-40B4-BE49-F238E27FC236}">
                  <a16:creationId xmlns:a16="http://schemas.microsoft.com/office/drawing/2014/main" id="{90AFD7D4-CF54-4037-94E3-CCBAB900E65E}"/>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34" name="Picture 33">
            <a:extLst>
              <a:ext uri="{FF2B5EF4-FFF2-40B4-BE49-F238E27FC236}">
                <a16:creationId xmlns:a16="http://schemas.microsoft.com/office/drawing/2014/main" id="{6DAF141D-1CCE-40D7-B6BA-14F557A1D1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14057" y="5140620"/>
            <a:ext cx="355572" cy="355572"/>
          </a:xfrm>
          <a:prstGeom prst="rect">
            <a:avLst/>
          </a:prstGeom>
        </p:spPr>
      </p:pic>
      <p:sp>
        <p:nvSpPr>
          <p:cNvPr id="32" name="TextBox 31">
            <a:extLst>
              <a:ext uri="{FF2B5EF4-FFF2-40B4-BE49-F238E27FC236}">
                <a16:creationId xmlns:a16="http://schemas.microsoft.com/office/drawing/2014/main" id="{6C8B849A-D632-4D58-9FF0-617D25245093}"/>
              </a:ext>
            </a:extLst>
          </p:cNvPr>
          <p:cNvSpPr txBox="1"/>
          <p:nvPr/>
        </p:nvSpPr>
        <p:spPr>
          <a:xfrm>
            <a:off x="258925" y="5352612"/>
            <a:ext cx="8477346" cy="1169551"/>
          </a:xfrm>
          <a:prstGeom prst="rect">
            <a:avLst/>
          </a:prstGeom>
          <a:noFill/>
        </p:spPr>
        <p:txBody>
          <a:bodyPr wrap="square">
            <a:spAutoFit/>
          </a:bodyPr>
          <a:lstStyle/>
          <a:p>
            <a:r>
              <a:rPr lang="en-GB" sz="1000" b="1" i="0" u="none" strike="noStrike" baseline="0" dirty="0">
                <a:solidFill>
                  <a:srgbClr val="000000"/>
                </a:solidFill>
              </a:rPr>
              <a:t>Sir Francis Drake and The Spanish Armada. </a:t>
            </a:r>
            <a:endParaRPr lang="en-GB" sz="1000" b="0" i="0" u="none" strike="noStrike" baseline="0" dirty="0">
              <a:solidFill>
                <a:srgbClr val="000000"/>
              </a:solidFill>
            </a:endParaRPr>
          </a:p>
          <a:p>
            <a:r>
              <a:rPr lang="en-GB" sz="1000" b="0" i="0" u="none" strike="noStrike" baseline="0" dirty="0">
                <a:solidFill>
                  <a:srgbClr val="000000"/>
                </a:solidFill>
              </a:rPr>
              <a:t>Sir Francis Drake was a British explorer and navy captain, who circumnavigated the globe between 1577 and 1580 aboard his ship, the Golden Hind. Drake brought riches back to England from his travels. For this reason, Elizabeth chose him to lead the English forces in defending the country against Spanish invasion. </a:t>
            </a:r>
          </a:p>
          <a:p>
            <a:r>
              <a:rPr lang="en-GB" sz="1000" b="0" i="0" u="none" strike="noStrike" baseline="0" dirty="0">
                <a:solidFill>
                  <a:srgbClr val="000000"/>
                </a:solidFill>
              </a:rPr>
              <a:t>The Spanish Armada was an invasion fleet sent by King Phillip II of Spain, who wanted to conquer England and restore the country to the Catholic religion that he followed. King Phillip II had been married to Elizabeth’s sister Mary at the time when England had followed the Catholic religion. The Spanish Armada represented the height of the long struggle between Protestant England and Catholic Spain. Drakes victory over the Spanish Armada redefined the power map of Europe with Spain losing their superior position and England starting its journey to becoming the greatest empire in the world. </a:t>
            </a:r>
            <a:endParaRPr lang="en-GB" sz="1000" dirty="0"/>
          </a:p>
        </p:txBody>
      </p:sp>
      <p:sp>
        <p:nvSpPr>
          <p:cNvPr id="33" name="TextBox 32">
            <a:extLst>
              <a:ext uri="{FF2B5EF4-FFF2-40B4-BE49-F238E27FC236}">
                <a16:creationId xmlns:a16="http://schemas.microsoft.com/office/drawing/2014/main" id="{DBB90FA1-45E8-499C-B5D9-1AAD3E50A017}"/>
              </a:ext>
            </a:extLst>
          </p:cNvPr>
          <p:cNvSpPr txBox="1"/>
          <p:nvPr/>
        </p:nvSpPr>
        <p:spPr>
          <a:xfrm>
            <a:off x="8710660" y="5660388"/>
            <a:ext cx="3207800" cy="861774"/>
          </a:xfrm>
          <a:prstGeom prst="rect">
            <a:avLst/>
          </a:prstGeom>
          <a:noFill/>
        </p:spPr>
        <p:txBody>
          <a:bodyPr wrap="square">
            <a:spAutoFit/>
          </a:bodyPr>
          <a:lstStyle/>
          <a:p>
            <a:r>
              <a:rPr lang="en-GB" sz="1000" b="1" i="0" u="sng" strike="noStrike" baseline="0" dirty="0">
                <a:solidFill>
                  <a:srgbClr val="0070C0"/>
                </a:solidFill>
              </a:rPr>
              <a:t>http://schoolshistory.org.uk/topics/england-reign-elizabeth/ </a:t>
            </a:r>
          </a:p>
          <a:p>
            <a:r>
              <a:rPr lang="en-GB" sz="1000" b="1" i="0" u="sng" strike="noStrike" baseline="0" dirty="0">
                <a:solidFill>
                  <a:srgbClr val="0070C0"/>
                </a:solidFill>
              </a:rPr>
              <a:t>http://www.bbc.co.uk/history/british/tudors/elizabeth_i_01.shtml </a:t>
            </a:r>
          </a:p>
          <a:p>
            <a:r>
              <a:rPr lang="en-GB" sz="1000" b="1" i="0" u="sng" strike="noStrike" baseline="0" dirty="0">
                <a:solidFill>
                  <a:srgbClr val="0070C0"/>
                </a:solidFill>
              </a:rPr>
              <a:t>https://www.britannica.com/biography/Elizabeth-I </a:t>
            </a:r>
            <a:endParaRPr lang="en-GB" sz="1000" b="1" u="sng" dirty="0">
              <a:solidFill>
                <a:srgbClr val="0070C0"/>
              </a:solidFill>
            </a:endParaRPr>
          </a:p>
        </p:txBody>
      </p:sp>
    </p:spTree>
    <p:extLst>
      <p:ext uri="{BB962C8B-B14F-4D97-AF65-F5344CB8AC3E}">
        <p14:creationId xmlns:p14="http://schemas.microsoft.com/office/powerpoint/2010/main" val="3363183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1044</Words>
  <Application>Microsoft Office PowerPoint</Application>
  <PresentationFormat>Widescreen</PresentationFormat>
  <Paragraphs>83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Buck</dc:creator>
  <cp:lastModifiedBy>Kate Buck</cp:lastModifiedBy>
  <cp:revision>30</cp:revision>
  <dcterms:created xsi:type="dcterms:W3CDTF">2019-11-19T10:04:29Z</dcterms:created>
  <dcterms:modified xsi:type="dcterms:W3CDTF">2020-10-19T19:41:18Z</dcterms:modified>
</cp:coreProperties>
</file>